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9" r:id="rId3"/>
    <p:sldId id="309" r:id="rId4"/>
    <p:sldId id="264" r:id="rId5"/>
    <p:sldId id="266" r:id="rId6"/>
    <p:sldId id="312" r:id="rId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7C0CA"/>
    <a:srgbClr val="719FA7"/>
    <a:srgbClr val="B6575F"/>
    <a:srgbClr val="F1ECD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90" autoAdjust="0"/>
    <p:restoredTop sz="81543" autoAdjust="0"/>
  </p:normalViewPr>
  <p:slideViewPr>
    <p:cSldViewPr>
      <p:cViewPr>
        <p:scale>
          <a:sx n="60" d="100"/>
          <a:sy n="60" d="100"/>
        </p:scale>
        <p:origin x="-600" y="-474"/>
      </p:cViewPr>
      <p:guideLst>
        <p:guide orient="horz" pos="1253"/>
        <p:guide orient="horz" pos="2523"/>
        <p:guide orient="horz" pos="1979"/>
        <p:guide orient="horz" pos="1026"/>
        <p:guide orient="horz" pos="1434"/>
        <p:guide orient="horz" pos="3249"/>
        <p:guide orient="horz" pos="3838"/>
        <p:guide pos="385"/>
        <p:guide pos="2608"/>
        <p:guide pos="295"/>
        <p:guide pos="4105"/>
        <p:guide pos="151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136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F4B569-5493-4E15-A48E-7133A962D032}" type="datetimeFigureOut">
              <a:rPr kumimoji="1" lang="ja-JP" altLang="en-US" smtClean="0"/>
              <a:pPr/>
              <a:t>2012/3/21</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902AAD-52B2-4C37-80C7-AB35C6DA5BCF}"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a:t>
            </a:r>
            <a:r>
              <a:rPr kumimoji="1" lang="en-US" altLang="ja-JP" dirty="0" smtClean="0"/>
              <a:t>web</a:t>
            </a:r>
            <a:r>
              <a:rPr kumimoji="1" lang="ja-JP" altLang="en-US" dirty="0" smtClean="0"/>
              <a:t>サイト制作、基礎講座。</a:t>
            </a:r>
          </a:p>
          <a:p>
            <a:r>
              <a:rPr kumimoji="1" lang="ja-JP" altLang="en-US" dirty="0" smtClean="0"/>
              <a:t>★</a:t>
            </a:r>
            <a:r>
              <a:rPr kumimoji="1" lang="en-US" altLang="ja-JP" dirty="0" smtClean="0"/>
              <a:t>CHAPTER 1</a:t>
            </a:r>
            <a:r>
              <a:rPr kumimoji="1" lang="ja-JP" altLang="en-US" dirty="0" smtClean="0"/>
              <a:t>　</a:t>
            </a:r>
            <a:r>
              <a:rPr kumimoji="1" lang="en-US" altLang="ja-JP" dirty="0" smtClean="0"/>
              <a:t>web</a:t>
            </a:r>
            <a:r>
              <a:rPr kumimoji="1" lang="ja-JP" altLang="en-US" dirty="0" smtClean="0"/>
              <a:t>の特徴を知ろう。</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B902AAD-52B2-4C37-80C7-AB35C6DA5BCF}" type="slidenum">
              <a:rPr kumimoji="1" lang="ja-JP" altLang="en-US" smtClean="0"/>
              <a:pPr/>
              <a:t>1</a:t>
            </a:fld>
            <a:endParaRPr kumimoji="1"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a:t>
            </a:r>
            <a:r>
              <a:rPr kumimoji="1" lang="en-US" altLang="ja-JP" dirty="0" smtClean="0"/>
              <a:t>step</a:t>
            </a:r>
            <a:r>
              <a:rPr kumimoji="1" lang="ja-JP" altLang="en-US" dirty="0" smtClean="0"/>
              <a:t>１　インターネットと</a:t>
            </a:r>
            <a:r>
              <a:rPr kumimoji="1" lang="en-US" altLang="ja-JP" dirty="0" smtClean="0"/>
              <a:t>WWW</a:t>
            </a:r>
            <a:r>
              <a:rPr kumimoji="1" lang="ja-JP" altLang="en-US" dirty="0" smtClean="0"/>
              <a:t>サービス。</a:t>
            </a:r>
          </a:p>
          <a:p>
            <a:r>
              <a:rPr kumimoji="1" lang="ja-JP" altLang="en-US" dirty="0" smtClean="0"/>
              <a:t>★インターネットは、全世界のネットワークを相互に接続した、世界規模のコンピュータネットワークです。</a:t>
            </a:r>
          </a:p>
          <a:p>
            <a:r>
              <a:rPr kumimoji="1" lang="ja-JP" altLang="en-US" dirty="0" smtClean="0"/>
              <a:t>★インターネットを活用すれば、さまざまな情報を見つけることができます。</a:t>
            </a:r>
            <a:endParaRPr kumimoji="1" lang="ja-JP" altLang="en-US" dirty="0"/>
          </a:p>
        </p:txBody>
      </p:sp>
      <p:sp>
        <p:nvSpPr>
          <p:cNvPr id="4" name="スライド番号プレースホルダ 3"/>
          <p:cNvSpPr>
            <a:spLocks noGrp="1"/>
          </p:cNvSpPr>
          <p:nvPr>
            <p:ph type="sldNum" sz="quarter" idx="10"/>
          </p:nvPr>
        </p:nvSpPr>
        <p:spPr/>
        <p:txBody>
          <a:bodyPr/>
          <a:lstStyle/>
          <a:p>
            <a:fld id="{9B902AAD-52B2-4C37-80C7-AB35C6DA5BCF}" type="slidenum">
              <a:rPr kumimoji="1" lang="ja-JP" altLang="en-US" smtClean="0"/>
              <a:pPr/>
              <a:t>2</a:t>
            </a:fld>
            <a:endParaRPr kumimoji="1"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latin typeface="+mn-ea"/>
              </a:rPr>
              <a:t>★インターネットに情報を発信するには、公開するドキュメントファイルを、</a:t>
            </a:r>
            <a:r>
              <a:rPr lang="en-US" altLang="ja-JP" sz="1200" dirty="0" smtClean="0">
                <a:latin typeface="+mn-lt"/>
              </a:rPr>
              <a:t>web</a:t>
            </a:r>
            <a:r>
              <a:rPr lang="ja-JP" altLang="en-US" sz="1200" dirty="0" smtClean="0">
                <a:latin typeface="+mn-ea"/>
              </a:rPr>
              <a:t>サーバーに送信します。</a:t>
            </a:r>
            <a:endParaRPr lang="en-US" altLang="ja-JP" sz="1200" dirty="0" smtClean="0">
              <a:latin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latin typeface="+mn-ea"/>
              </a:rPr>
              <a:t>★</a:t>
            </a:r>
            <a:r>
              <a:rPr lang="ja-JP" altLang="en-US" dirty="0" smtClean="0"/>
              <a:t>クライアントコンピュータから、</a:t>
            </a:r>
            <a:r>
              <a:rPr lang="en-US" altLang="ja-JP" dirty="0" smtClean="0"/>
              <a:t>web</a:t>
            </a:r>
            <a:r>
              <a:rPr lang="ja-JP" altLang="en-US" dirty="0" smtClean="0"/>
              <a:t>サーバーにファイルを送信することを、アップロードといいます。</a:t>
            </a:r>
          </a:p>
          <a:p>
            <a:pPr eaLnBrk="1" hangingPunct="1"/>
            <a:endParaRPr kumimoji="1" lang="ja-JP" altLang="en-US" dirty="0"/>
          </a:p>
        </p:txBody>
      </p:sp>
      <p:sp>
        <p:nvSpPr>
          <p:cNvPr id="4" name="スライド番号プレースホルダ 3"/>
          <p:cNvSpPr>
            <a:spLocks noGrp="1"/>
          </p:cNvSpPr>
          <p:nvPr>
            <p:ph type="sldNum" sz="quarter" idx="10"/>
          </p:nvPr>
        </p:nvSpPr>
        <p:spPr/>
        <p:txBody>
          <a:bodyPr/>
          <a:lstStyle/>
          <a:p>
            <a:fld id="{9B902AAD-52B2-4C37-80C7-AB35C6DA5BCF}"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a:t>
            </a:r>
            <a:r>
              <a:rPr kumimoji="1" lang="en-US" altLang="ja-JP" dirty="0" smtClean="0"/>
              <a:t>step2</a:t>
            </a:r>
            <a:r>
              <a:rPr kumimoji="1" lang="ja-JP" altLang="en-US" dirty="0" smtClean="0"/>
              <a:t>　ブラウザの種類。</a:t>
            </a:r>
            <a:endParaRPr kumimoji="1" lang="en-US" altLang="ja-JP" dirty="0" smtClean="0"/>
          </a:p>
          <a:p>
            <a:r>
              <a:rPr kumimoji="1" lang="en-US" altLang="ja-JP" dirty="0" smtClean="0"/>
              <a:t>web</a:t>
            </a:r>
            <a:r>
              <a:rPr kumimoji="1" lang="ja-JP" altLang="en-US" dirty="0" smtClean="0"/>
              <a:t>サーバーにある情報を閲覧するには、ブラウザというソフトウェアを使います。</a:t>
            </a:r>
          </a:p>
          <a:p>
            <a:r>
              <a:rPr kumimoji="1" lang="ja-JP" altLang="en-US" dirty="0" smtClean="0"/>
              <a:t>★普段、何気なく使っているブラウザには、</a:t>
            </a:r>
            <a:r>
              <a:rPr kumimoji="1" lang="en-US" altLang="ja-JP" dirty="0" smtClean="0"/>
              <a:t>URL</a:t>
            </a:r>
            <a:r>
              <a:rPr kumimoji="1" lang="ja-JP" altLang="en-US" dirty="0" smtClean="0"/>
              <a:t>や</a:t>
            </a:r>
            <a:r>
              <a:rPr kumimoji="1" lang="en-US" altLang="ja-JP" dirty="0" smtClean="0"/>
              <a:t>HTTP</a:t>
            </a:r>
            <a:r>
              <a:rPr kumimoji="1" lang="ja-JP" altLang="en-US" dirty="0" smtClean="0"/>
              <a:t>など、とても興味深いキーワードが使われています。</a:t>
            </a:r>
            <a:endParaRPr kumimoji="1" lang="ja-JP" altLang="en-US" dirty="0"/>
          </a:p>
        </p:txBody>
      </p:sp>
      <p:sp>
        <p:nvSpPr>
          <p:cNvPr id="4" name="スライド番号プレースホルダ 3"/>
          <p:cNvSpPr>
            <a:spLocks noGrp="1"/>
          </p:cNvSpPr>
          <p:nvPr>
            <p:ph type="sldNum" sz="quarter" idx="10"/>
          </p:nvPr>
        </p:nvSpPr>
        <p:spPr/>
        <p:txBody>
          <a:bodyPr/>
          <a:lstStyle/>
          <a:p>
            <a:fld id="{9B902AAD-52B2-4C37-80C7-AB35C6DA5BCF}"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★現在、各社よりさまざまなブラウザが提供されていますが、ブラウザが異なると、ドキュメントの表示やプログラムの動作が、異なることがあります。</a:t>
            </a:r>
          </a:p>
          <a:p>
            <a:pPr eaLnBrk="1" hangingPunct="1"/>
            <a:r>
              <a:rPr kumimoji="1" lang="ja-JP" altLang="en-US" dirty="0" smtClean="0"/>
              <a:t>★特に</a:t>
            </a:r>
            <a:r>
              <a:rPr kumimoji="1" lang="en-US" altLang="ja-JP" dirty="0" smtClean="0"/>
              <a:t>Microsoft Internet Explorer</a:t>
            </a:r>
            <a:r>
              <a:rPr kumimoji="1" lang="ja-JP" altLang="en-US" dirty="0" smtClean="0"/>
              <a:t>は、バージョンによって動作が異なります。</a:t>
            </a:r>
            <a:endParaRPr kumimoji="1" lang="ja-JP" altLang="en-US" dirty="0"/>
          </a:p>
        </p:txBody>
      </p:sp>
      <p:sp>
        <p:nvSpPr>
          <p:cNvPr id="4" name="スライド番号プレースホルダ 3"/>
          <p:cNvSpPr>
            <a:spLocks noGrp="1"/>
          </p:cNvSpPr>
          <p:nvPr>
            <p:ph type="sldNum" sz="quarter" idx="10"/>
          </p:nvPr>
        </p:nvSpPr>
        <p:spPr/>
        <p:txBody>
          <a:bodyPr/>
          <a:lstStyle/>
          <a:p>
            <a:fld id="{9B902AAD-52B2-4C37-80C7-AB35C6DA5BCF}"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以上で終了です、お疲れさま</a:t>
            </a:r>
            <a:r>
              <a:rPr kumimoji="1" lang="ja-JP" altLang="en-US" dirty="0" err="1" smtClean="0"/>
              <a:t>で</a:t>
            </a:r>
            <a:r>
              <a:rPr kumimoji="1" lang="ja-JP" altLang="en-US" dirty="0" smtClean="0"/>
              <a:t>した。</a:t>
            </a:r>
            <a:endParaRPr kumimoji="1" lang="ja-JP" altLang="en-US" dirty="0"/>
          </a:p>
        </p:txBody>
      </p:sp>
      <p:sp>
        <p:nvSpPr>
          <p:cNvPr id="4" name="スライド番号プレースホルダ 3"/>
          <p:cNvSpPr>
            <a:spLocks noGrp="1"/>
          </p:cNvSpPr>
          <p:nvPr>
            <p:ph type="sldNum" sz="quarter" idx="10"/>
          </p:nvPr>
        </p:nvSpPr>
        <p:spPr/>
        <p:txBody>
          <a:bodyPr/>
          <a:lstStyle/>
          <a:p>
            <a:fld id="{9B902AAD-52B2-4C37-80C7-AB35C6DA5BCF}" type="slidenum">
              <a:rPr kumimoji="1" lang="ja-JP" altLang="en-US" smtClean="0"/>
              <a:pPr/>
              <a:t>6</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32106" name="Picture 10" descr="C:\Documents and Settings\shimizuj\デスクトップ\PPTテンプレートベースText_out.pn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132108" name="Rectangle 12"/>
          <p:cNvSpPr>
            <a:spLocks noGrp="1" noChangeArrowheads="1"/>
          </p:cNvSpPr>
          <p:nvPr>
            <p:ph type="subTitle" idx="1"/>
          </p:nvPr>
        </p:nvSpPr>
        <p:spPr>
          <a:xfrm>
            <a:off x="457200" y="3314700"/>
            <a:ext cx="6400800" cy="419100"/>
          </a:xfrm>
        </p:spPr>
        <p:txBody>
          <a:bodyPr/>
          <a:lstStyle>
            <a:lvl1pPr marL="0" indent="0">
              <a:defRPr sz="2400"/>
            </a:lvl1pPr>
          </a:lstStyle>
          <a:p>
            <a:r>
              <a:rPr lang="ja-JP" altLang="en-US" dirty="0" smtClean="0"/>
              <a:t>マスタ サブタイトルの書式設定</a:t>
            </a:r>
            <a:endParaRPr lang="ja-JP" altLang="en-US" dirty="0"/>
          </a:p>
        </p:txBody>
      </p:sp>
      <p:sp>
        <p:nvSpPr>
          <p:cNvPr id="132109" name="Rectangle 13"/>
          <p:cNvSpPr>
            <a:spLocks noGrp="1" noChangeArrowheads="1"/>
          </p:cNvSpPr>
          <p:nvPr>
            <p:ph type="ctrTitle"/>
          </p:nvPr>
        </p:nvSpPr>
        <p:spPr>
          <a:xfrm>
            <a:off x="457200" y="2514600"/>
            <a:ext cx="8153400" cy="685800"/>
          </a:xfrm>
        </p:spPr>
        <p:txBody>
          <a:bodyPr anchor="b"/>
          <a:lstStyle>
            <a:lvl1pPr>
              <a:defRPr sz="4800"/>
            </a:lvl1pPr>
          </a:lstStyle>
          <a:p>
            <a:r>
              <a:rPr lang="ja-JP" altLang="en-US" dirty="0" smtClean="0"/>
              <a:t>マスタ タイトルの書式設定</a:t>
            </a:r>
            <a:endParaRPr lang="ja-JP" alt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32588" y="152400"/>
            <a:ext cx="2160587" cy="60198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50825" y="152400"/>
            <a:ext cx="6329363" cy="60198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1_タイトル スライド">
    <p:spTree>
      <p:nvGrpSpPr>
        <p:cNvPr id="1" name=""/>
        <p:cNvGrpSpPr/>
        <p:nvPr/>
      </p:nvGrpSpPr>
      <p:grpSpPr>
        <a:xfrm>
          <a:off x="0" y="0"/>
          <a:ext cx="0" cy="0"/>
          <a:chOff x="0" y="0"/>
          <a:chExt cx="0" cy="0"/>
        </a:xfrm>
      </p:grpSpPr>
      <p:pic>
        <p:nvPicPr>
          <p:cNvPr id="132106" name="Picture 10" descr="C:\Documents and Settings\shimizuj\デスクトップ\PPTテンプレートベースText_out.pn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132108" name="Rectangle 12"/>
          <p:cNvSpPr>
            <a:spLocks noGrp="1" noChangeArrowheads="1"/>
          </p:cNvSpPr>
          <p:nvPr>
            <p:ph type="subTitle" idx="1"/>
          </p:nvPr>
        </p:nvSpPr>
        <p:spPr>
          <a:xfrm>
            <a:off x="457200" y="3314700"/>
            <a:ext cx="6400800" cy="419100"/>
          </a:xfrm>
        </p:spPr>
        <p:txBody>
          <a:bodyPr/>
          <a:lstStyle>
            <a:lvl1pPr marL="0" indent="0">
              <a:defRPr sz="2400"/>
            </a:lvl1pPr>
          </a:lstStyle>
          <a:p>
            <a:r>
              <a:rPr lang="ja-JP" altLang="en-US" dirty="0" smtClean="0"/>
              <a:t>マスタ サブタイトルの書式設定</a:t>
            </a:r>
            <a:endParaRPr lang="ja-JP" altLang="en-US" dirty="0"/>
          </a:p>
        </p:txBody>
      </p:sp>
      <p:sp>
        <p:nvSpPr>
          <p:cNvPr id="132109" name="Rectangle 13"/>
          <p:cNvSpPr>
            <a:spLocks noGrp="1" noChangeArrowheads="1"/>
          </p:cNvSpPr>
          <p:nvPr>
            <p:ph type="ctrTitle"/>
          </p:nvPr>
        </p:nvSpPr>
        <p:spPr>
          <a:xfrm>
            <a:off x="457200" y="2514600"/>
            <a:ext cx="8153400" cy="685800"/>
          </a:xfrm>
        </p:spPr>
        <p:txBody>
          <a:bodyPr anchor="b"/>
          <a:lstStyle>
            <a:lvl1pPr>
              <a:defRPr sz="4800"/>
            </a:lvl1pPr>
          </a:lstStyle>
          <a:p>
            <a:r>
              <a:rPr lang="ja-JP" altLang="en-US" dirty="0" smtClean="0"/>
              <a:t>マスタ タイトルの書式設定</a:t>
            </a:r>
            <a:endParaRPr lang="ja-JP" alt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dirty="0" smtClean="0"/>
              <a:t>マスタ テキストの書式設定</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50825" y="1219200"/>
            <a:ext cx="4244975"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コンテンツ プレースホルダ 3"/>
          <p:cNvSpPr>
            <a:spLocks noGrp="1"/>
          </p:cNvSpPr>
          <p:nvPr>
            <p:ph sz="half" idx="2"/>
          </p:nvPr>
        </p:nvSpPr>
        <p:spPr>
          <a:xfrm>
            <a:off x="4648200" y="1219200"/>
            <a:ext cx="4244975"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120" name="Picture 24" descr="C:\Documents and Settings\shimizuj\デスクトップ\PPTテンプレートベースSlide.png"/>
          <p:cNvPicPr>
            <a:picLocks noChangeAspect="1" noChangeArrowheads="1"/>
          </p:cNvPicPr>
          <p:nvPr/>
        </p:nvPicPr>
        <p:blipFill>
          <a:blip r:embed="rId14" cstate="print"/>
          <a:srcRect/>
          <a:stretch>
            <a:fillRect/>
          </a:stretch>
        </p:blipFill>
        <p:spPr bwMode="auto">
          <a:xfrm>
            <a:off x="0" y="0"/>
            <a:ext cx="9144000" cy="6858000"/>
          </a:xfrm>
          <a:prstGeom prst="rect">
            <a:avLst/>
          </a:prstGeom>
          <a:noFill/>
        </p:spPr>
      </p:pic>
      <p:sp>
        <p:nvSpPr>
          <p:cNvPr id="4113" name="Rectangle 17"/>
          <p:cNvSpPr>
            <a:spLocks noGrp="1" noChangeArrowheads="1"/>
          </p:cNvSpPr>
          <p:nvPr>
            <p:ph type="body" idx="1"/>
          </p:nvPr>
        </p:nvSpPr>
        <p:spPr bwMode="auto">
          <a:xfrm>
            <a:off x="250825" y="1219200"/>
            <a:ext cx="8642350" cy="49530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US" altLang="ja-JP" smtClean="0"/>
          </a:p>
          <a:p>
            <a:pPr lvl="0"/>
            <a:endParaRPr lang="en-US" altLang="ja-JP" smtClean="0"/>
          </a:p>
        </p:txBody>
      </p:sp>
      <p:sp>
        <p:nvSpPr>
          <p:cNvPr id="4122" name="Rectangle 26"/>
          <p:cNvSpPr>
            <a:spLocks noGrp="1" noChangeArrowheads="1"/>
          </p:cNvSpPr>
          <p:nvPr>
            <p:ph type="title"/>
          </p:nvPr>
        </p:nvSpPr>
        <p:spPr bwMode="auto">
          <a:xfrm>
            <a:off x="250825" y="152400"/>
            <a:ext cx="8642350" cy="519113"/>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a:r>
              <a:rPr lang="ja-JP" altLang="en-US" smtClean="0"/>
              <a:t>マスタ タイトルの書式設定</a:t>
            </a:r>
          </a:p>
        </p:txBody>
      </p:sp>
      <p:pic>
        <p:nvPicPr>
          <p:cNvPr id="5" name="Picture 24" descr="C:\Documents and Settings\shimizuj\デスクトップ\PPTテンプレートベースSlide.png"/>
          <p:cNvPicPr>
            <a:picLocks noChangeAspect="1" noChangeArrowheads="1"/>
          </p:cNvPicPr>
          <p:nvPr userDrawn="1"/>
        </p:nvPicPr>
        <p:blipFill>
          <a:blip r:embed="rId14" cstate="print"/>
          <a:srcRect l="64879" b="94791"/>
          <a:stretch>
            <a:fillRect/>
          </a:stretch>
        </p:blipFill>
        <p:spPr bwMode="auto">
          <a:xfrm>
            <a:off x="5932494" y="52920"/>
            <a:ext cx="3211506" cy="357190"/>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algn="l" rtl="0" eaLnBrk="1" fontAlgn="base" hangingPunct="1">
        <a:spcBef>
          <a:spcPct val="0"/>
        </a:spcBef>
        <a:spcAft>
          <a:spcPct val="0"/>
        </a:spcAft>
        <a:defRPr kumimoji="1" sz="2800">
          <a:solidFill>
            <a:schemeClr val="bg1"/>
          </a:solidFill>
          <a:latin typeface="+mj-lt"/>
          <a:ea typeface="+mj-ea"/>
          <a:cs typeface="+mj-cs"/>
        </a:defRPr>
      </a:lvl1pPr>
      <a:lvl2pPr algn="l" rtl="0" eaLnBrk="1" fontAlgn="base" hangingPunct="1">
        <a:spcBef>
          <a:spcPct val="0"/>
        </a:spcBef>
        <a:spcAft>
          <a:spcPct val="0"/>
        </a:spcAft>
        <a:defRPr kumimoji="1" sz="2800">
          <a:solidFill>
            <a:schemeClr val="bg1"/>
          </a:solidFill>
          <a:latin typeface="Arial" charset="0"/>
          <a:ea typeface="ＭＳ Ｐゴシック" charset="-128"/>
        </a:defRPr>
      </a:lvl2pPr>
      <a:lvl3pPr algn="l" rtl="0" eaLnBrk="1" fontAlgn="base" hangingPunct="1">
        <a:spcBef>
          <a:spcPct val="0"/>
        </a:spcBef>
        <a:spcAft>
          <a:spcPct val="0"/>
        </a:spcAft>
        <a:defRPr kumimoji="1" sz="2800">
          <a:solidFill>
            <a:schemeClr val="bg1"/>
          </a:solidFill>
          <a:latin typeface="Arial" charset="0"/>
          <a:ea typeface="ＭＳ Ｐゴシック" charset="-128"/>
        </a:defRPr>
      </a:lvl3pPr>
      <a:lvl4pPr algn="l" rtl="0" eaLnBrk="1" fontAlgn="base" hangingPunct="1">
        <a:spcBef>
          <a:spcPct val="0"/>
        </a:spcBef>
        <a:spcAft>
          <a:spcPct val="0"/>
        </a:spcAft>
        <a:defRPr kumimoji="1" sz="2800">
          <a:solidFill>
            <a:schemeClr val="bg1"/>
          </a:solidFill>
          <a:latin typeface="Arial" charset="0"/>
          <a:ea typeface="ＭＳ Ｐゴシック" charset="-128"/>
        </a:defRPr>
      </a:lvl4pPr>
      <a:lvl5pPr algn="l" rtl="0" eaLnBrk="1" fontAlgn="base" hangingPunct="1">
        <a:spcBef>
          <a:spcPct val="0"/>
        </a:spcBef>
        <a:spcAft>
          <a:spcPct val="0"/>
        </a:spcAft>
        <a:defRPr kumimoji="1" sz="2800">
          <a:solidFill>
            <a:schemeClr val="bg1"/>
          </a:solidFill>
          <a:latin typeface="Arial" charset="0"/>
          <a:ea typeface="ＭＳ Ｐゴシック" charset="-128"/>
        </a:defRPr>
      </a:lvl5pPr>
      <a:lvl6pPr marL="457200" algn="l" rtl="0" eaLnBrk="1" fontAlgn="base" hangingPunct="1">
        <a:spcBef>
          <a:spcPct val="0"/>
        </a:spcBef>
        <a:spcAft>
          <a:spcPct val="0"/>
        </a:spcAft>
        <a:defRPr kumimoji="1" sz="2800">
          <a:solidFill>
            <a:schemeClr val="bg1"/>
          </a:solidFill>
          <a:latin typeface="Arial" charset="0"/>
          <a:ea typeface="ＭＳ Ｐゴシック" charset="-128"/>
        </a:defRPr>
      </a:lvl6pPr>
      <a:lvl7pPr marL="914400" algn="l" rtl="0" eaLnBrk="1" fontAlgn="base" hangingPunct="1">
        <a:spcBef>
          <a:spcPct val="0"/>
        </a:spcBef>
        <a:spcAft>
          <a:spcPct val="0"/>
        </a:spcAft>
        <a:defRPr kumimoji="1" sz="2800">
          <a:solidFill>
            <a:schemeClr val="bg1"/>
          </a:solidFill>
          <a:latin typeface="Arial" charset="0"/>
          <a:ea typeface="ＭＳ Ｐゴシック" charset="-128"/>
        </a:defRPr>
      </a:lvl7pPr>
      <a:lvl8pPr marL="1371600" algn="l" rtl="0" eaLnBrk="1" fontAlgn="base" hangingPunct="1">
        <a:spcBef>
          <a:spcPct val="0"/>
        </a:spcBef>
        <a:spcAft>
          <a:spcPct val="0"/>
        </a:spcAft>
        <a:defRPr kumimoji="1" sz="2800">
          <a:solidFill>
            <a:schemeClr val="bg1"/>
          </a:solidFill>
          <a:latin typeface="Arial" charset="0"/>
          <a:ea typeface="ＭＳ Ｐゴシック" charset="-128"/>
        </a:defRPr>
      </a:lvl8pPr>
      <a:lvl9pPr marL="1828800" algn="l" rtl="0" eaLnBrk="1" fontAlgn="base" hangingPunct="1">
        <a:spcBef>
          <a:spcPct val="0"/>
        </a:spcBef>
        <a:spcAft>
          <a:spcPct val="0"/>
        </a:spcAft>
        <a:defRPr kumimoji="1" sz="2800">
          <a:solidFill>
            <a:schemeClr val="bg1"/>
          </a:solidFill>
          <a:latin typeface="Arial" charset="0"/>
          <a:ea typeface="ＭＳ Ｐゴシック" charset="-128"/>
        </a:defRPr>
      </a:lvl9pPr>
    </p:titleStyle>
    <p:bodyStyle>
      <a:lvl1pPr marL="342900" indent="-342900" algn="l" rtl="0" eaLnBrk="1" fontAlgn="base" hangingPunct="1">
        <a:spcBef>
          <a:spcPct val="20000"/>
        </a:spcBef>
        <a:spcAft>
          <a:spcPct val="0"/>
        </a:spcAft>
        <a:buClr>
          <a:srgbClr val="FF3300"/>
        </a:buCl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FF3300"/>
        </a:buClr>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lr>
          <a:schemeClr val="tx1"/>
        </a:buClr>
        <a:buFont typeface="Arial" charset="0"/>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FF3300"/>
        </a:buClr>
        <a:buFont typeface="Arial" charset="0"/>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FF3300"/>
        </a:buClr>
        <a:buFont typeface="Arial" charset="0"/>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FF3300"/>
        </a:buClr>
        <a:buFont typeface="Arial" charset="0"/>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FF3300"/>
        </a:buClr>
        <a:buFont typeface="Arial" charset="0"/>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FF3300"/>
        </a:buClr>
        <a:buFont typeface="Arial" charset="0"/>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 Id="rId9" Type="http://schemas.openxmlformats.org/officeDocument/2006/relationships/image" Target="../media/image15.gif"/></Relationships>
</file>

<file path=ppt/slides/_rels/slide5.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6.png"/><Relationship Id="rId7"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9.png"/><Relationship Id="rId4" Type="http://schemas.openxmlformats.org/officeDocument/2006/relationships/image" Target="../media/image17.png"/><Relationship Id="rId9" Type="http://schemas.openxmlformats.org/officeDocument/2006/relationships/image" Target="../media/image21.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57200" y="1500174"/>
            <a:ext cx="8153400" cy="1428760"/>
          </a:xfrm>
        </p:spPr>
        <p:txBody>
          <a:bodyPr anchor="ctr"/>
          <a:lstStyle/>
          <a:p>
            <a:pPr algn="ctr"/>
            <a:r>
              <a:rPr kumimoji="1" lang="en-US" altLang="ja-JP" sz="6000" dirty="0" smtClean="0">
                <a:latin typeface="Century Gothic" pitchFamily="34" charset="0"/>
              </a:rPr>
              <a:t>WEB</a:t>
            </a:r>
            <a:r>
              <a:rPr kumimoji="1" lang="ja-JP" altLang="en-US" sz="6000" dirty="0" smtClean="0"/>
              <a:t>サイト制作</a:t>
            </a:r>
            <a:r>
              <a:rPr kumimoji="1" lang="en-US" altLang="ja-JP" sz="6000" dirty="0" smtClean="0"/>
              <a:t/>
            </a:r>
            <a:br>
              <a:rPr kumimoji="1" lang="en-US" altLang="ja-JP" sz="6000" dirty="0" smtClean="0"/>
            </a:br>
            <a:r>
              <a:rPr lang="ja-JP" altLang="en-US" sz="4000" spc="300" dirty="0" smtClean="0">
                <a:latin typeface="+mj-ea"/>
              </a:rPr>
              <a:t>（</a:t>
            </a:r>
            <a:r>
              <a:rPr lang="ja-JP" altLang="en-US" sz="4000" spc="300" dirty="0">
                <a:latin typeface="+mj-ea"/>
              </a:rPr>
              <a:t>基礎）</a:t>
            </a:r>
            <a:endParaRPr kumimoji="1" lang="ja-JP" altLang="en-US" sz="4000" spc="300" dirty="0">
              <a:latin typeface="+mj-ea"/>
            </a:endParaRPr>
          </a:p>
        </p:txBody>
      </p:sp>
      <p:sp>
        <p:nvSpPr>
          <p:cNvPr id="4" name="タイトル 1"/>
          <p:cNvSpPr txBox="1">
            <a:spLocks/>
          </p:cNvSpPr>
          <p:nvPr/>
        </p:nvSpPr>
        <p:spPr bwMode="auto">
          <a:xfrm>
            <a:off x="1393708" y="3500438"/>
            <a:ext cx="6202628" cy="500066"/>
          </a:xfrm>
          <a:prstGeom prst="rect">
            <a:avLst/>
          </a:prstGeom>
          <a:noFill/>
          <a:ln w="9525">
            <a:noFill/>
            <a:miter lim="800000"/>
            <a:headEnd/>
            <a:tailEnd/>
          </a:ln>
          <a:effectLst/>
        </p:spPr>
        <p:txBody>
          <a:bodyPr vert="horz" wrap="square" lIns="0" tIns="0" rIns="0" bIns="0" numCol="1" anchor="ctr" anchorCtr="1" compatLnSpc="1">
            <a:prstTxWarp prst="textNoShape">
              <a:avLst/>
            </a:prstTxWarp>
          </a:bodyPr>
          <a:lstStyle/>
          <a:p>
            <a:pPr algn="ctr"/>
            <a:r>
              <a:rPr lang="en-US" altLang="ja-JP" sz="3200" dirty="0" smtClean="0">
                <a:solidFill>
                  <a:schemeClr val="bg1"/>
                </a:solidFill>
                <a:latin typeface="+mj-ea"/>
                <a:ea typeface="+mj-ea"/>
              </a:rPr>
              <a:t>CHAPTER </a:t>
            </a:r>
            <a:r>
              <a:rPr lang="en-US" altLang="ja-JP" sz="3200" dirty="0">
                <a:solidFill>
                  <a:schemeClr val="bg1"/>
                </a:solidFill>
                <a:latin typeface="+mj-ea"/>
                <a:ea typeface="+mj-ea"/>
              </a:rPr>
              <a:t>1 </a:t>
            </a:r>
            <a:r>
              <a:rPr lang="en-US" altLang="ja-JP" sz="3200" dirty="0" smtClean="0">
                <a:solidFill>
                  <a:schemeClr val="bg1"/>
                </a:solidFill>
                <a:latin typeface="+mj-ea"/>
                <a:ea typeface="+mj-ea"/>
              </a:rPr>
              <a:t>WEB</a:t>
            </a:r>
            <a:r>
              <a:rPr lang="ja-JP" altLang="en-US" sz="3200" dirty="0">
                <a:solidFill>
                  <a:schemeClr val="bg1"/>
                </a:solidFill>
                <a:latin typeface="+mj-ea"/>
                <a:ea typeface="+mj-ea"/>
              </a:rPr>
              <a:t>の特徴を知ろう</a:t>
            </a:r>
            <a:endParaRPr kumimoji="1" lang="ja-JP" altLang="en-US" sz="3200" b="0" i="0" u="none" strike="noStrike" kern="0" cap="none" spc="300" normalizeH="0" baseline="0" noProof="0" dirty="0" smtClean="0">
              <a:ln>
                <a:noFill/>
              </a:ln>
              <a:solidFill>
                <a:schemeClr val="bg1"/>
              </a:solidFill>
              <a:uLnTx/>
              <a:uFillTx/>
              <a:latin typeface="+mj-ea"/>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par>
                          <p:cTn id="13" fill="hold">
                            <p:stCondLst>
                              <p:cond delay="500"/>
                            </p:stCondLst>
                            <p:childTnLst>
                              <p:par>
                                <p:cTn id="14" presetID="26" presetClass="emph" presetSubtype="0" fill="hold" grpId="1" nodeType="afterEffect">
                                  <p:stCondLst>
                                    <p:cond delay="500"/>
                                  </p:stCondLst>
                                  <p:childTnLst>
                                    <p:animEffect transition="out" filter="fade">
                                      <p:cBhvr>
                                        <p:cTn id="15" dur="500" tmFilter="0, 0; .2, .5; .8, .5; 1, 0"/>
                                        <p:tgtEl>
                                          <p:spTgt spid="4"/>
                                        </p:tgtEl>
                                      </p:cBhvr>
                                    </p:animEffect>
                                    <p:animScale>
                                      <p:cBhvr>
                                        <p:cTn id="16" dur="25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4"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8" name="Picture 20" descr="C:\Documents and Settings\logosware\Local Settings\Temporary Internet Files\Content.IE5\W1KV401P\MP900433088[1].jpg"/>
          <p:cNvPicPr>
            <a:picLocks noChangeAspect="1" noChangeArrowheads="1"/>
          </p:cNvPicPr>
          <p:nvPr/>
        </p:nvPicPr>
        <p:blipFill>
          <a:blip r:embed="rId3" cstate="print"/>
          <a:srcRect/>
          <a:stretch>
            <a:fillRect/>
          </a:stretch>
        </p:blipFill>
        <p:spPr bwMode="auto">
          <a:xfrm>
            <a:off x="2843808" y="4077072"/>
            <a:ext cx="3240707" cy="2425901"/>
          </a:xfrm>
          <a:prstGeom prst="rect">
            <a:avLst/>
          </a:prstGeom>
          <a:noFill/>
        </p:spPr>
      </p:pic>
      <p:sp>
        <p:nvSpPr>
          <p:cNvPr id="8" name="正方形/長方形 7"/>
          <p:cNvSpPr/>
          <p:nvPr/>
        </p:nvSpPr>
        <p:spPr>
          <a:xfrm>
            <a:off x="611188" y="1982573"/>
            <a:ext cx="7921625" cy="1734459"/>
          </a:xfrm>
          <a:prstGeom prst="rect">
            <a:avLst/>
          </a:prstGeom>
          <a:solidFill>
            <a:srgbClr val="F1E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タイトル 1"/>
          <p:cNvSpPr txBox="1">
            <a:spLocks/>
          </p:cNvSpPr>
          <p:nvPr/>
        </p:nvSpPr>
        <p:spPr bwMode="auto">
          <a:xfrm>
            <a:off x="250825" y="152400"/>
            <a:ext cx="5185271" cy="519113"/>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fontAlgn="base">
              <a:spcBef>
                <a:spcPct val="0"/>
              </a:spcBef>
              <a:spcAft>
                <a:spcPct val="0"/>
              </a:spcAft>
            </a:pPr>
            <a:r>
              <a:rPr lang="en-US" altLang="ja-JP" sz="2800" dirty="0" smtClean="0">
                <a:solidFill>
                  <a:schemeClr val="bg1"/>
                </a:solidFill>
                <a:latin typeface="+mj-ea"/>
                <a:ea typeface="+mj-ea"/>
              </a:rPr>
              <a:t>LESSON1 WEB</a:t>
            </a:r>
            <a:r>
              <a:rPr lang="ja-JP" altLang="en-US" sz="2800" dirty="0">
                <a:solidFill>
                  <a:schemeClr val="bg1"/>
                </a:solidFill>
                <a:latin typeface="+mj-ea"/>
                <a:ea typeface="+mj-ea"/>
              </a:rPr>
              <a:t>ページの</a:t>
            </a:r>
            <a:r>
              <a:rPr lang="ja-JP" altLang="en-US" sz="2800" dirty="0" smtClean="0">
                <a:solidFill>
                  <a:schemeClr val="bg1"/>
                </a:solidFill>
                <a:latin typeface="+mj-ea"/>
                <a:ea typeface="+mj-ea"/>
              </a:rPr>
              <a:t>仕組み</a:t>
            </a:r>
            <a:endParaRPr kumimoji="1" lang="ja-JP" altLang="en-US" sz="2800" b="0" i="0" u="none" strike="noStrike" kern="0" cap="none" spc="0" normalizeH="0" baseline="0" noProof="0" dirty="0" smtClean="0">
              <a:ln>
                <a:noFill/>
              </a:ln>
              <a:solidFill>
                <a:schemeClr val="bg1"/>
              </a:solidFill>
              <a:effectLst/>
              <a:uLnTx/>
              <a:uFillTx/>
              <a:latin typeface="+mj-ea"/>
              <a:ea typeface="+mj-ea"/>
              <a:cs typeface="+mj-cs"/>
            </a:endParaRPr>
          </a:p>
        </p:txBody>
      </p:sp>
      <p:sp>
        <p:nvSpPr>
          <p:cNvPr id="12" name="タイトル 1"/>
          <p:cNvSpPr txBox="1">
            <a:spLocks/>
          </p:cNvSpPr>
          <p:nvPr/>
        </p:nvSpPr>
        <p:spPr bwMode="auto">
          <a:xfrm>
            <a:off x="6012888" y="214290"/>
            <a:ext cx="3111382" cy="519113"/>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0" cap="none" spc="0" normalizeH="0" baseline="0" noProof="0" dirty="0" smtClean="0">
                <a:ln>
                  <a:noFill/>
                </a:ln>
                <a:solidFill>
                  <a:schemeClr val="bg1"/>
                </a:solidFill>
                <a:effectLst/>
                <a:uLnTx/>
                <a:uFillTx/>
                <a:latin typeface="+mn-ea"/>
                <a:ea typeface="+mn-ea"/>
                <a:cs typeface="+mj-cs"/>
              </a:rPr>
              <a:t>CHAPTER1 WEB</a:t>
            </a:r>
            <a:r>
              <a:rPr kumimoji="1" lang="ja-JP" altLang="en-US" sz="1600" b="0" i="0" u="none" strike="noStrike" kern="0" cap="none" spc="0" normalizeH="0" baseline="0" noProof="0" dirty="0" smtClean="0">
                <a:ln>
                  <a:noFill/>
                </a:ln>
                <a:solidFill>
                  <a:schemeClr val="bg1"/>
                </a:solidFill>
                <a:effectLst/>
                <a:uLnTx/>
                <a:uFillTx/>
                <a:latin typeface="+mn-ea"/>
                <a:ea typeface="+mn-ea"/>
                <a:cs typeface="+mj-cs"/>
              </a:rPr>
              <a:t>の特徴を知ろう        </a:t>
            </a:r>
            <a:endParaRPr kumimoji="1" lang="ja-JP" altLang="en-US" sz="1600" b="0" i="0" u="none" strike="noStrike" kern="0" cap="none" spc="0" normalizeH="0" baseline="0" noProof="0" dirty="0">
              <a:ln>
                <a:noFill/>
              </a:ln>
              <a:solidFill>
                <a:schemeClr val="bg1"/>
              </a:solidFill>
              <a:effectLst/>
              <a:uLnTx/>
              <a:uFillTx/>
              <a:latin typeface="+mn-ea"/>
              <a:ea typeface="+mn-ea"/>
              <a:cs typeface="+mj-cs"/>
            </a:endParaRPr>
          </a:p>
        </p:txBody>
      </p:sp>
      <p:pic>
        <p:nvPicPr>
          <p:cNvPr id="14" name="Picture 2" descr="C:\制作フォルダ\教科書マニュアルPPT化\制作ファイル\作成ファイル\step01.png"/>
          <p:cNvPicPr>
            <a:picLocks noChangeAspect="1" noChangeArrowheads="1"/>
          </p:cNvPicPr>
          <p:nvPr/>
        </p:nvPicPr>
        <p:blipFill>
          <a:blip r:embed="rId4" cstate="print"/>
          <a:srcRect/>
          <a:stretch>
            <a:fillRect/>
          </a:stretch>
        </p:blipFill>
        <p:spPr bwMode="auto">
          <a:xfrm>
            <a:off x="373064" y="791166"/>
            <a:ext cx="1127102" cy="1137636"/>
          </a:xfrm>
          <a:prstGeom prst="rect">
            <a:avLst/>
          </a:prstGeom>
          <a:noFill/>
        </p:spPr>
      </p:pic>
      <p:sp>
        <p:nvSpPr>
          <p:cNvPr id="6" name="正方形/長方形 5"/>
          <p:cNvSpPr/>
          <p:nvPr/>
        </p:nvSpPr>
        <p:spPr>
          <a:xfrm>
            <a:off x="857224" y="2185813"/>
            <a:ext cx="7429552" cy="1338828"/>
          </a:xfrm>
          <a:prstGeom prst="rect">
            <a:avLst/>
          </a:prstGeom>
          <a:ln>
            <a:noFill/>
          </a:ln>
        </p:spPr>
        <p:txBody>
          <a:bodyPr wrap="square" anchor="t">
            <a:spAutoFit/>
          </a:bodyPr>
          <a:lstStyle/>
          <a:p>
            <a:pPr algn="just">
              <a:lnSpc>
                <a:spcPct val="150000"/>
              </a:lnSpc>
              <a:spcAft>
                <a:spcPts val="1800"/>
              </a:spcAft>
            </a:pPr>
            <a:r>
              <a:rPr lang="ja-JP" altLang="en-US" dirty="0" smtClean="0">
                <a:latin typeface="+mn-ea"/>
              </a:rPr>
              <a:t>インターネットは、全世界のネットワークを相互に接続した世界規模のコンピュータネットワークです。インターネットを活用すれば、さまざまな情報を見つけることができます。</a:t>
            </a:r>
          </a:p>
        </p:txBody>
      </p:sp>
      <p:pic>
        <p:nvPicPr>
          <p:cNvPr id="2062" name="Picture 14" descr="C:\Documents and Settings\logosware\Local Settings\Temporary Internet Files\Content.IE5\7TXDWT36\MC900383976[1].wmf"/>
          <p:cNvPicPr>
            <a:picLocks noChangeAspect="1" noChangeArrowheads="1"/>
          </p:cNvPicPr>
          <p:nvPr/>
        </p:nvPicPr>
        <p:blipFill>
          <a:blip r:embed="rId5" cstate="print">
            <a:duotone>
              <a:prstClr val="black"/>
              <a:schemeClr val="accent1">
                <a:tint val="45000"/>
                <a:satMod val="400000"/>
              </a:schemeClr>
            </a:duotone>
            <a:lum bright="27000" contrast="-45000"/>
          </a:blip>
          <a:srcRect/>
          <a:stretch>
            <a:fillRect/>
          </a:stretch>
        </p:blipFill>
        <p:spPr bwMode="auto">
          <a:xfrm>
            <a:off x="899592" y="4437608"/>
            <a:ext cx="948905" cy="980728"/>
          </a:xfrm>
          <a:prstGeom prst="rect">
            <a:avLst/>
          </a:prstGeom>
          <a:noFill/>
        </p:spPr>
      </p:pic>
      <p:pic>
        <p:nvPicPr>
          <p:cNvPr id="32" name="Picture 14" descr="C:\Documents and Settings\logosware\Local Settings\Temporary Internet Files\Content.IE5\7TXDWT36\MC900383976[1].wmf"/>
          <p:cNvPicPr>
            <a:picLocks noChangeAspect="1" noChangeArrowheads="1"/>
          </p:cNvPicPr>
          <p:nvPr/>
        </p:nvPicPr>
        <p:blipFill>
          <a:blip r:embed="rId5" cstate="print">
            <a:duotone>
              <a:prstClr val="black"/>
              <a:schemeClr val="accent1">
                <a:tint val="45000"/>
                <a:satMod val="400000"/>
              </a:schemeClr>
            </a:duotone>
            <a:lum bright="27000" contrast="-45000"/>
          </a:blip>
          <a:srcRect/>
          <a:stretch>
            <a:fillRect/>
          </a:stretch>
        </p:blipFill>
        <p:spPr bwMode="auto">
          <a:xfrm>
            <a:off x="1691680" y="5157688"/>
            <a:ext cx="948905" cy="980728"/>
          </a:xfrm>
          <a:prstGeom prst="rect">
            <a:avLst/>
          </a:prstGeom>
          <a:noFill/>
        </p:spPr>
      </p:pic>
      <p:pic>
        <p:nvPicPr>
          <p:cNvPr id="33" name="Picture 14" descr="C:\Documents and Settings\logosware\Local Settings\Temporary Internet Files\Content.IE5\7TXDWT36\MC900383976[1].wmf"/>
          <p:cNvPicPr>
            <a:picLocks noChangeAspect="1" noChangeArrowheads="1"/>
          </p:cNvPicPr>
          <p:nvPr/>
        </p:nvPicPr>
        <p:blipFill>
          <a:blip r:embed="rId5" cstate="print">
            <a:duotone>
              <a:prstClr val="black"/>
              <a:schemeClr val="accent1">
                <a:tint val="45000"/>
                <a:satMod val="400000"/>
              </a:schemeClr>
            </a:duotone>
            <a:lum bright="27000" contrast="-45000"/>
          </a:blip>
          <a:srcRect/>
          <a:stretch>
            <a:fillRect/>
          </a:stretch>
        </p:blipFill>
        <p:spPr bwMode="auto">
          <a:xfrm>
            <a:off x="5796136" y="5373712"/>
            <a:ext cx="948905" cy="980728"/>
          </a:xfrm>
          <a:prstGeom prst="rect">
            <a:avLst/>
          </a:prstGeom>
          <a:noFill/>
        </p:spPr>
      </p:pic>
      <p:pic>
        <p:nvPicPr>
          <p:cNvPr id="34" name="Picture 14" descr="C:\Documents and Settings\logosware\Local Settings\Temporary Internet Files\Content.IE5\7TXDWT36\MC900383976[1].wmf"/>
          <p:cNvPicPr>
            <a:picLocks noChangeAspect="1" noChangeArrowheads="1"/>
          </p:cNvPicPr>
          <p:nvPr/>
        </p:nvPicPr>
        <p:blipFill>
          <a:blip r:embed="rId5" cstate="print">
            <a:duotone>
              <a:prstClr val="black"/>
              <a:schemeClr val="accent1">
                <a:tint val="45000"/>
                <a:satMod val="400000"/>
              </a:schemeClr>
            </a:duotone>
            <a:lum bright="27000" contrast="-45000"/>
          </a:blip>
          <a:srcRect/>
          <a:stretch>
            <a:fillRect/>
          </a:stretch>
        </p:blipFill>
        <p:spPr bwMode="auto">
          <a:xfrm>
            <a:off x="6804248" y="4437608"/>
            <a:ext cx="948905" cy="980728"/>
          </a:xfrm>
          <a:prstGeom prst="rect">
            <a:avLst/>
          </a:prstGeom>
          <a:noFill/>
        </p:spPr>
      </p:pic>
      <p:pic>
        <p:nvPicPr>
          <p:cNvPr id="35" name="Picture 14" descr="C:\Documents and Settings\logosware\Local Settings\Temporary Internet Files\Content.IE5\7TXDWT36\MC900383976[1].wmf"/>
          <p:cNvPicPr>
            <a:picLocks noChangeAspect="1" noChangeArrowheads="1"/>
          </p:cNvPicPr>
          <p:nvPr/>
        </p:nvPicPr>
        <p:blipFill>
          <a:blip r:embed="rId5" cstate="print">
            <a:duotone>
              <a:prstClr val="black"/>
              <a:schemeClr val="accent1">
                <a:tint val="45000"/>
                <a:satMod val="400000"/>
              </a:schemeClr>
            </a:duotone>
            <a:lum bright="27000" contrast="-45000"/>
          </a:blip>
          <a:srcRect/>
          <a:stretch>
            <a:fillRect/>
          </a:stretch>
        </p:blipFill>
        <p:spPr bwMode="auto">
          <a:xfrm>
            <a:off x="8058360" y="4221584"/>
            <a:ext cx="948905" cy="980728"/>
          </a:xfrm>
          <a:prstGeom prst="rect">
            <a:avLst/>
          </a:prstGeom>
          <a:noFill/>
        </p:spPr>
      </p:pic>
      <p:sp>
        <p:nvSpPr>
          <p:cNvPr id="15" name="タイトル 14"/>
          <p:cNvSpPr>
            <a:spLocks noGrp="1"/>
          </p:cNvSpPr>
          <p:nvPr>
            <p:ph type="title"/>
          </p:nvPr>
        </p:nvSpPr>
        <p:spPr>
          <a:xfrm>
            <a:off x="1402258" y="1253703"/>
            <a:ext cx="7562230" cy="519113"/>
          </a:xfrm>
        </p:spPr>
        <p:txBody>
          <a:bodyPr/>
          <a:lstStyle/>
          <a:p>
            <a:pPr rtl="0" eaLnBrk="1" latinLnBrk="0" hangingPunct="1"/>
            <a:r>
              <a:rPr kumimoji="1" lang="ja-JP" altLang="ja-JP" sz="3200" kern="1200" dirty="0" smtClean="0">
                <a:solidFill>
                  <a:schemeClr val="tx1"/>
                </a:solidFill>
                <a:latin typeface="小塚ゴシック Pro B"/>
                <a:ea typeface="小塚ゴシック Pro B"/>
                <a:cs typeface="+mn-cs"/>
              </a:rPr>
              <a:t>インターネットと</a:t>
            </a:r>
            <a:r>
              <a:rPr kumimoji="1" lang="en-US" altLang="ja-JP" sz="3200" kern="1200" dirty="0" smtClean="0">
                <a:solidFill>
                  <a:schemeClr val="tx1"/>
                </a:solidFill>
                <a:latin typeface="小塚ゴシック Pro B"/>
                <a:ea typeface="小塚ゴシック Pro B"/>
                <a:cs typeface="+mn-cs"/>
              </a:rPr>
              <a:t>WWW</a:t>
            </a:r>
            <a:r>
              <a:rPr kumimoji="1" lang="ja-JP" altLang="ja-JP" sz="3200" kern="1200" dirty="0" smtClean="0">
                <a:solidFill>
                  <a:schemeClr val="tx1"/>
                </a:solidFill>
                <a:latin typeface="小塚ゴシック Pro B"/>
                <a:ea typeface="小塚ゴシック Pro B"/>
                <a:cs typeface="+mn-cs"/>
              </a:rPr>
              <a:t>サービス</a:t>
            </a:r>
            <a:endParaRPr kumimoji="1" lang="ja-JP" altLang="ja-JP" sz="2000" kern="1200" dirty="0" smtClean="0">
              <a:solidFill>
                <a:schemeClr val="tx1"/>
              </a:solidFill>
              <a:latin typeface="小塚ゴシック Pro B"/>
              <a:ea typeface="小塚ゴシック Pro B"/>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0-#ppt_w/2"/>
                                          </p:val>
                                        </p:tav>
                                        <p:tav tm="100000">
                                          <p:val>
                                            <p:strVal val="#ppt_x"/>
                                          </p:val>
                                        </p:tav>
                                      </p:tavLst>
                                    </p:anim>
                                    <p:anim calcmode="lin" valueType="num">
                                      <p:cBhvr additive="base">
                                        <p:cTn id="8" dur="500" fill="hold"/>
                                        <p:tgtEl>
                                          <p:spTgt spid="1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left)">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par>
                                <p:cTn id="21" presetID="10" presetClass="entr" presetSubtype="0" fill="hold" nodeType="withEffect">
                                  <p:stCondLst>
                                    <p:cond delay="0"/>
                                  </p:stCondLst>
                                  <p:childTnLst>
                                    <p:set>
                                      <p:cBhvr>
                                        <p:cTn id="22" dur="1" fill="hold">
                                          <p:stCondLst>
                                            <p:cond delay="0"/>
                                          </p:stCondLst>
                                        </p:cTn>
                                        <p:tgtEl>
                                          <p:spTgt spid="2068"/>
                                        </p:tgtEl>
                                        <p:attrNameLst>
                                          <p:attrName>style.visibility</p:attrName>
                                        </p:attrNameLst>
                                      </p:cBhvr>
                                      <p:to>
                                        <p:strVal val="visible"/>
                                      </p:to>
                                    </p:set>
                                    <p:animEffect transition="in" filter="fade">
                                      <p:cBhvr>
                                        <p:cTn id="23" dur="500"/>
                                        <p:tgtEl>
                                          <p:spTgt spid="206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3"/>
                                        </p:tgtEl>
                                        <p:attrNameLst>
                                          <p:attrName>style.visibility</p:attrName>
                                        </p:attrNameLst>
                                      </p:cBhvr>
                                      <p:to>
                                        <p:strVal val="visible"/>
                                      </p:to>
                                    </p:set>
                                    <p:animEffect transition="in" filter="fade">
                                      <p:cBhvr>
                                        <p:cTn id="28" dur="1000"/>
                                        <p:tgtEl>
                                          <p:spTgt spid="33"/>
                                        </p:tgtEl>
                                      </p:cBhvr>
                                    </p:animEffect>
                                  </p:childTnLst>
                                </p:cTn>
                              </p:par>
                            </p:childTnLst>
                          </p:cTn>
                        </p:par>
                        <p:par>
                          <p:cTn id="29" fill="hold">
                            <p:stCondLst>
                              <p:cond delay="1000"/>
                            </p:stCondLst>
                            <p:childTnLst>
                              <p:par>
                                <p:cTn id="30" presetID="10" presetClass="entr" presetSubtype="0" fill="hold" nodeType="afterEffect">
                                  <p:stCondLst>
                                    <p:cond delay="0"/>
                                  </p:stCondLst>
                                  <p:childTnLst>
                                    <p:set>
                                      <p:cBhvr>
                                        <p:cTn id="31" dur="1" fill="hold">
                                          <p:stCondLst>
                                            <p:cond delay="0"/>
                                          </p:stCondLst>
                                        </p:cTn>
                                        <p:tgtEl>
                                          <p:spTgt spid="2062"/>
                                        </p:tgtEl>
                                        <p:attrNameLst>
                                          <p:attrName>style.visibility</p:attrName>
                                        </p:attrNameLst>
                                      </p:cBhvr>
                                      <p:to>
                                        <p:strVal val="visible"/>
                                      </p:to>
                                    </p:set>
                                    <p:animEffect transition="in" filter="fade">
                                      <p:cBhvr>
                                        <p:cTn id="32" dur="1000"/>
                                        <p:tgtEl>
                                          <p:spTgt spid="2062"/>
                                        </p:tgtEl>
                                      </p:cBhvr>
                                    </p:animEffect>
                                  </p:childTnLst>
                                </p:cTn>
                              </p:par>
                            </p:childTnLst>
                          </p:cTn>
                        </p:par>
                        <p:par>
                          <p:cTn id="33" fill="hold">
                            <p:stCondLst>
                              <p:cond delay="2000"/>
                            </p:stCondLst>
                            <p:childTnLst>
                              <p:par>
                                <p:cTn id="34" presetID="10" presetClass="entr" presetSubtype="0" fill="hold" nodeType="after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fade">
                                      <p:cBhvr>
                                        <p:cTn id="36" dur="1000"/>
                                        <p:tgtEl>
                                          <p:spTgt spid="34"/>
                                        </p:tgtEl>
                                      </p:cBhvr>
                                    </p:animEffect>
                                  </p:childTnLst>
                                </p:cTn>
                              </p:par>
                            </p:childTnLst>
                          </p:cTn>
                        </p:par>
                        <p:par>
                          <p:cTn id="37" fill="hold">
                            <p:stCondLst>
                              <p:cond delay="3000"/>
                            </p:stCondLst>
                            <p:childTnLst>
                              <p:par>
                                <p:cTn id="38" presetID="10" presetClass="entr" presetSubtype="0" fill="hold" nodeType="after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fade">
                                      <p:cBhvr>
                                        <p:cTn id="40" dur="1000"/>
                                        <p:tgtEl>
                                          <p:spTgt spid="32"/>
                                        </p:tgtEl>
                                      </p:cBhvr>
                                    </p:animEffect>
                                  </p:childTnLst>
                                </p:cTn>
                              </p:par>
                            </p:childTnLst>
                          </p:cTn>
                        </p:par>
                        <p:par>
                          <p:cTn id="41" fill="hold">
                            <p:stCondLst>
                              <p:cond delay="4000"/>
                            </p:stCondLst>
                            <p:childTnLst>
                              <p:par>
                                <p:cTn id="42" presetID="10" presetClass="entr" presetSubtype="0" fill="hold" nodeType="after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fade">
                                      <p:cBhvr>
                                        <p:cTn id="44" dur="1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角丸四角形 29"/>
          <p:cNvSpPr/>
          <p:nvPr/>
        </p:nvSpPr>
        <p:spPr>
          <a:xfrm>
            <a:off x="3059832" y="2924944"/>
            <a:ext cx="1296144" cy="359544"/>
          </a:xfrm>
          <a:prstGeom prst="roundRect">
            <a:avLst>
              <a:gd name="adj" fmla="val 4073"/>
            </a:avLst>
          </a:prstGeom>
          <a:solidFill>
            <a:srgbClr val="FFF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smtClean="0"/>
              <a:t>        </a:t>
            </a:r>
            <a:endParaRPr kumimoji="1" lang="ja-JP" altLang="en-US" dirty="0"/>
          </a:p>
        </p:txBody>
      </p:sp>
      <p:sp>
        <p:nvSpPr>
          <p:cNvPr id="24" name="円/楕円 23"/>
          <p:cNvSpPr/>
          <p:nvPr/>
        </p:nvSpPr>
        <p:spPr>
          <a:xfrm>
            <a:off x="611188" y="3502727"/>
            <a:ext cx="2847485" cy="2847485"/>
          </a:xfrm>
          <a:prstGeom prst="ellipse">
            <a:avLst/>
          </a:prstGeom>
          <a:solidFill>
            <a:schemeClr val="accent1">
              <a:alpha val="32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6300192" y="3242806"/>
            <a:ext cx="2125117" cy="2125117"/>
          </a:xfrm>
          <a:prstGeom prst="ellipse">
            <a:avLst/>
          </a:prstGeom>
          <a:solidFill>
            <a:schemeClr val="accent1">
              <a:alpha val="32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タイトル 1"/>
          <p:cNvSpPr txBox="1">
            <a:spLocks/>
          </p:cNvSpPr>
          <p:nvPr/>
        </p:nvSpPr>
        <p:spPr bwMode="auto">
          <a:xfrm>
            <a:off x="6012161" y="214290"/>
            <a:ext cx="3039374" cy="519113"/>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0" cap="none" spc="0" normalizeH="0" baseline="0" noProof="0" dirty="0" smtClean="0">
                <a:ln>
                  <a:noFill/>
                </a:ln>
                <a:solidFill>
                  <a:schemeClr val="bg1"/>
                </a:solidFill>
                <a:effectLst/>
                <a:uLnTx/>
                <a:uFillTx/>
                <a:latin typeface="+mn-ea"/>
                <a:ea typeface="+mn-ea"/>
                <a:cs typeface="+mj-cs"/>
              </a:rPr>
              <a:t>CHAPTER1 WEB</a:t>
            </a:r>
            <a:r>
              <a:rPr kumimoji="1" lang="ja-JP" altLang="en-US" sz="1600" b="0" i="0" u="none" strike="noStrike" kern="0" cap="none" spc="0" normalizeH="0" baseline="0" noProof="0" dirty="0" smtClean="0">
                <a:ln>
                  <a:noFill/>
                </a:ln>
                <a:solidFill>
                  <a:schemeClr val="bg1"/>
                </a:solidFill>
                <a:effectLst/>
                <a:uLnTx/>
                <a:uFillTx/>
                <a:latin typeface="+mn-ea"/>
                <a:ea typeface="+mn-ea"/>
                <a:cs typeface="+mj-cs"/>
              </a:rPr>
              <a:t>の特徴を知ろう        </a:t>
            </a:r>
            <a:endParaRPr kumimoji="1" lang="ja-JP" altLang="en-US" sz="1600" b="0" i="0" u="none" strike="noStrike" kern="0" cap="none" spc="0" normalizeH="0" baseline="0" noProof="0" dirty="0">
              <a:ln>
                <a:noFill/>
              </a:ln>
              <a:solidFill>
                <a:schemeClr val="bg1"/>
              </a:solidFill>
              <a:effectLst/>
              <a:uLnTx/>
              <a:uFillTx/>
              <a:latin typeface="+mn-ea"/>
              <a:ea typeface="+mn-ea"/>
              <a:cs typeface="+mj-cs"/>
            </a:endParaRPr>
          </a:p>
        </p:txBody>
      </p:sp>
      <p:sp>
        <p:nvSpPr>
          <p:cNvPr id="14" name="タイトル 1"/>
          <p:cNvSpPr txBox="1">
            <a:spLocks/>
          </p:cNvSpPr>
          <p:nvPr/>
        </p:nvSpPr>
        <p:spPr bwMode="auto">
          <a:xfrm>
            <a:off x="250825" y="152400"/>
            <a:ext cx="5185271" cy="519113"/>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fontAlgn="base">
              <a:spcBef>
                <a:spcPct val="0"/>
              </a:spcBef>
              <a:spcAft>
                <a:spcPct val="0"/>
              </a:spcAft>
            </a:pPr>
            <a:r>
              <a:rPr lang="en-US" altLang="ja-JP" sz="2800" dirty="0" smtClean="0">
                <a:solidFill>
                  <a:schemeClr val="bg1"/>
                </a:solidFill>
                <a:latin typeface="+mj-ea"/>
                <a:ea typeface="+mj-ea"/>
              </a:rPr>
              <a:t>LESSON1 WEB</a:t>
            </a:r>
            <a:r>
              <a:rPr lang="ja-JP" altLang="en-US" sz="2800" dirty="0">
                <a:solidFill>
                  <a:schemeClr val="bg1"/>
                </a:solidFill>
                <a:latin typeface="+mj-ea"/>
                <a:ea typeface="+mj-ea"/>
              </a:rPr>
              <a:t>ページの</a:t>
            </a:r>
            <a:r>
              <a:rPr lang="ja-JP" altLang="en-US" sz="2800" dirty="0" smtClean="0">
                <a:solidFill>
                  <a:schemeClr val="bg1"/>
                </a:solidFill>
                <a:latin typeface="+mj-ea"/>
                <a:ea typeface="+mj-ea"/>
              </a:rPr>
              <a:t>仕組み</a:t>
            </a:r>
            <a:endParaRPr kumimoji="1" lang="ja-JP" altLang="en-US" sz="2800" b="0" i="0" u="none" strike="noStrike" kern="0" cap="none" spc="0" normalizeH="0" baseline="0" noProof="0" dirty="0" smtClean="0">
              <a:ln>
                <a:noFill/>
              </a:ln>
              <a:solidFill>
                <a:schemeClr val="bg1"/>
              </a:solidFill>
              <a:effectLst/>
              <a:uLnTx/>
              <a:uFillTx/>
              <a:latin typeface="+mj-ea"/>
              <a:ea typeface="+mj-ea"/>
              <a:cs typeface="+mj-cs"/>
            </a:endParaRPr>
          </a:p>
        </p:txBody>
      </p:sp>
      <p:pic>
        <p:nvPicPr>
          <p:cNvPr id="15" name="Picture 2" descr="C:\制作フォルダ\教科書マニュアルPPT化\制作ファイル\作成ファイル\step01.png"/>
          <p:cNvPicPr>
            <a:picLocks noChangeAspect="1" noChangeArrowheads="1"/>
          </p:cNvPicPr>
          <p:nvPr/>
        </p:nvPicPr>
        <p:blipFill>
          <a:blip r:embed="rId3" cstate="print"/>
          <a:srcRect/>
          <a:stretch>
            <a:fillRect/>
          </a:stretch>
        </p:blipFill>
        <p:spPr bwMode="auto">
          <a:xfrm>
            <a:off x="373064" y="791166"/>
            <a:ext cx="1127102" cy="1137636"/>
          </a:xfrm>
          <a:prstGeom prst="rect">
            <a:avLst/>
          </a:prstGeom>
          <a:noFill/>
        </p:spPr>
      </p:pic>
      <p:sp>
        <p:nvSpPr>
          <p:cNvPr id="16" name="正方形/長方形 15"/>
          <p:cNvSpPr/>
          <p:nvPr/>
        </p:nvSpPr>
        <p:spPr>
          <a:xfrm>
            <a:off x="1316949" y="1228811"/>
            <a:ext cx="6711435" cy="584775"/>
          </a:xfrm>
          <a:prstGeom prst="rect">
            <a:avLst/>
          </a:prstGeom>
        </p:spPr>
        <p:txBody>
          <a:bodyPr wrap="square" anchor="ctr">
            <a:spAutoFit/>
          </a:bodyPr>
          <a:lstStyle/>
          <a:p>
            <a:pPr>
              <a:spcAft>
                <a:spcPts val="1200"/>
              </a:spcAft>
            </a:pPr>
            <a:r>
              <a:rPr lang="ja-JP" altLang="en-US" sz="3200" dirty="0">
                <a:latin typeface="小塚ゴシック Pro B" pitchFamily="34" charset="-128"/>
                <a:ea typeface="小塚ゴシック Pro B" pitchFamily="34" charset="-128"/>
              </a:rPr>
              <a:t>インターネットと</a:t>
            </a:r>
            <a:r>
              <a:rPr lang="en-US" altLang="ja-JP" sz="3200" dirty="0">
                <a:latin typeface="小塚ゴシック Pro B" pitchFamily="34" charset="-128"/>
                <a:ea typeface="小塚ゴシック Pro B" pitchFamily="34" charset="-128"/>
              </a:rPr>
              <a:t>WWW</a:t>
            </a:r>
            <a:r>
              <a:rPr lang="ja-JP" altLang="en-US" sz="3200" dirty="0" smtClean="0">
                <a:latin typeface="小塚ゴシック Pro B" pitchFamily="34" charset="-128"/>
                <a:ea typeface="小塚ゴシック Pro B" pitchFamily="34" charset="-128"/>
              </a:rPr>
              <a:t>サービス</a:t>
            </a:r>
            <a:endParaRPr lang="ja-JP" altLang="en-US" sz="2000" dirty="0" smtClean="0">
              <a:latin typeface="小塚ゴシック Pro B" pitchFamily="34" charset="-128"/>
              <a:ea typeface="小塚ゴシック Pro B" pitchFamily="34" charset="-128"/>
            </a:endParaRPr>
          </a:p>
        </p:txBody>
      </p:sp>
      <p:pic>
        <p:nvPicPr>
          <p:cNvPr id="9" name="図 8" descr="2-1.png"/>
          <p:cNvPicPr>
            <a:picLocks noChangeAspect="1"/>
          </p:cNvPicPr>
          <p:nvPr/>
        </p:nvPicPr>
        <p:blipFill>
          <a:blip r:embed="rId4" cstate="print"/>
          <a:stretch>
            <a:fillRect/>
          </a:stretch>
        </p:blipFill>
        <p:spPr>
          <a:xfrm>
            <a:off x="948355" y="3709360"/>
            <a:ext cx="2269831" cy="2202712"/>
          </a:xfrm>
          <a:prstGeom prst="rect">
            <a:avLst/>
          </a:prstGeom>
        </p:spPr>
      </p:pic>
      <p:pic>
        <p:nvPicPr>
          <p:cNvPr id="10" name="図 9" descr="2-2.png"/>
          <p:cNvPicPr>
            <a:picLocks noChangeAspect="1"/>
          </p:cNvPicPr>
          <p:nvPr/>
        </p:nvPicPr>
        <p:blipFill>
          <a:blip r:embed="rId5" cstate="print"/>
          <a:stretch>
            <a:fillRect/>
          </a:stretch>
        </p:blipFill>
        <p:spPr>
          <a:xfrm>
            <a:off x="3347864" y="4161941"/>
            <a:ext cx="3423051" cy="201356"/>
          </a:xfrm>
          <a:prstGeom prst="rect">
            <a:avLst/>
          </a:prstGeom>
        </p:spPr>
      </p:pic>
      <p:pic>
        <p:nvPicPr>
          <p:cNvPr id="18" name="図 17" descr="2-3.png"/>
          <p:cNvPicPr>
            <a:picLocks noChangeAspect="1"/>
          </p:cNvPicPr>
          <p:nvPr/>
        </p:nvPicPr>
        <p:blipFill>
          <a:blip r:embed="rId6" cstate="print"/>
          <a:stretch>
            <a:fillRect/>
          </a:stretch>
        </p:blipFill>
        <p:spPr>
          <a:xfrm>
            <a:off x="6960007" y="3640589"/>
            <a:ext cx="903051" cy="1195932"/>
          </a:xfrm>
          <a:prstGeom prst="rect">
            <a:avLst/>
          </a:prstGeom>
        </p:spPr>
      </p:pic>
      <p:sp>
        <p:nvSpPr>
          <p:cNvPr id="19" name="正方形/長方形 18"/>
          <p:cNvSpPr/>
          <p:nvPr/>
        </p:nvSpPr>
        <p:spPr>
          <a:xfrm>
            <a:off x="2140981" y="5812090"/>
            <a:ext cx="1512366" cy="346249"/>
          </a:xfrm>
          <a:prstGeom prst="rect">
            <a:avLst/>
          </a:prstGeom>
        </p:spPr>
        <p:txBody>
          <a:bodyPr wrap="square" anchor="t">
            <a:spAutoFit/>
          </a:bodyPr>
          <a:lstStyle/>
          <a:p>
            <a:pPr>
              <a:lnSpc>
                <a:spcPct val="150000"/>
              </a:lnSpc>
            </a:pPr>
            <a:r>
              <a:rPr lang="ja-JP" altLang="en-US" sz="1100" dirty="0" smtClean="0">
                <a:latin typeface="+mn-ea"/>
              </a:rPr>
              <a:t>画像ファイル</a:t>
            </a:r>
          </a:p>
        </p:txBody>
      </p:sp>
      <p:sp>
        <p:nvSpPr>
          <p:cNvPr id="20" name="正方形/長方形 19"/>
          <p:cNvSpPr/>
          <p:nvPr/>
        </p:nvSpPr>
        <p:spPr>
          <a:xfrm>
            <a:off x="2077522" y="4587954"/>
            <a:ext cx="1512366" cy="346249"/>
          </a:xfrm>
          <a:prstGeom prst="rect">
            <a:avLst/>
          </a:prstGeom>
        </p:spPr>
        <p:txBody>
          <a:bodyPr wrap="square" anchor="t">
            <a:spAutoFit/>
          </a:bodyPr>
          <a:lstStyle/>
          <a:p>
            <a:pPr>
              <a:lnSpc>
                <a:spcPct val="150000"/>
              </a:lnSpc>
            </a:pPr>
            <a:r>
              <a:rPr lang="en-US" altLang="ja-JP" sz="1100" dirty="0" smtClean="0"/>
              <a:t>HTML</a:t>
            </a:r>
            <a:r>
              <a:rPr lang="ja-JP" altLang="en-US" sz="1100" dirty="0" smtClean="0"/>
              <a:t>ファイル</a:t>
            </a:r>
            <a:endParaRPr lang="ja-JP" altLang="en-US" sz="1100" dirty="0" smtClean="0">
              <a:latin typeface="+mn-ea"/>
            </a:endParaRPr>
          </a:p>
        </p:txBody>
      </p:sp>
      <p:sp>
        <p:nvSpPr>
          <p:cNvPr id="21" name="正方形/長方形 20"/>
          <p:cNvSpPr/>
          <p:nvPr/>
        </p:nvSpPr>
        <p:spPr>
          <a:xfrm>
            <a:off x="3700666" y="4322926"/>
            <a:ext cx="3024336" cy="383951"/>
          </a:xfrm>
          <a:prstGeom prst="rect">
            <a:avLst/>
          </a:prstGeom>
        </p:spPr>
        <p:txBody>
          <a:bodyPr wrap="square" anchor="t">
            <a:spAutoFit/>
          </a:bodyPr>
          <a:lstStyle/>
          <a:p>
            <a:pPr>
              <a:lnSpc>
                <a:spcPct val="150000"/>
              </a:lnSpc>
            </a:pPr>
            <a:r>
              <a:rPr lang="ja-JP" altLang="en-US" sz="1400" dirty="0" smtClean="0">
                <a:latin typeface="+mn-ea"/>
              </a:rPr>
              <a:t>ドキュメント情報を送信する</a:t>
            </a:r>
          </a:p>
        </p:txBody>
      </p:sp>
      <p:sp>
        <p:nvSpPr>
          <p:cNvPr id="22" name="正方形/長方形 21"/>
          <p:cNvSpPr/>
          <p:nvPr/>
        </p:nvSpPr>
        <p:spPr>
          <a:xfrm>
            <a:off x="6732240" y="4881737"/>
            <a:ext cx="1512366" cy="415498"/>
          </a:xfrm>
          <a:prstGeom prst="rect">
            <a:avLst/>
          </a:prstGeom>
        </p:spPr>
        <p:txBody>
          <a:bodyPr wrap="square" anchor="t">
            <a:spAutoFit/>
          </a:bodyPr>
          <a:lstStyle/>
          <a:p>
            <a:pPr>
              <a:lnSpc>
                <a:spcPct val="150000"/>
              </a:lnSpc>
            </a:pPr>
            <a:r>
              <a:rPr lang="en-US" altLang="ja-JP" sz="1400" dirty="0" smtClean="0">
                <a:latin typeface="+mn-ea"/>
              </a:rPr>
              <a:t>WEB</a:t>
            </a:r>
            <a:r>
              <a:rPr lang="ja-JP" altLang="en-US" sz="1400" dirty="0" smtClean="0">
                <a:latin typeface="+mn-ea"/>
              </a:rPr>
              <a:t> サーバー</a:t>
            </a:r>
          </a:p>
        </p:txBody>
      </p:sp>
      <p:sp>
        <p:nvSpPr>
          <p:cNvPr id="25" name="正方形/長方形 24"/>
          <p:cNvSpPr/>
          <p:nvPr/>
        </p:nvSpPr>
        <p:spPr>
          <a:xfrm>
            <a:off x="499661" y="2492896"/>
            <a:ext cx="8032779" cy="830997"/>
          </a:xfrm>
          <a:prstGeom prst="rect">
            <a:avLst/>
          </a:prstGeom>
        </p:spPr>
        <p:txBody>
          <a:bodyPr wrap="square" anchor="t">
            <a:spAutoFit/>
          </a:bodyPr>
          <a:lstStyle/>
          <a:p>
            <a:pPr>
              <a:lnSpc>
                <a:spcPct val="150000"/>
              </a:lnSpc>
            </a:pPr>
            <a:r>
              <a:rPr lang="ja-JP" altLang="en-US" sz="1600" dirty="0" smtClean="0">
                <a:latin typeface="+mn-ea"/>
              </a:rPr>
              <a:t>インターネットに情報を発信するには、公開するドキュメントファイルを</a:t>
            </a:r>
            <a:r>
              <a:rPr lang="en-US" altLang="ja-JP" sz="1600" dirty="0" smtClean="0">
                <a:latin typeface="+mn-ea"/>
              </a:rPr>
              <a:t>WEB</a:t>
            </a:r>
            <a:r>
              <a:rPr lang="ja-JP" altLang="en-US" sz="1600" dirty="0" smtClean="0">
                <a:latin typeface="+mn-ea"/>
              </a:rPr>
              <a:t>サーバーに送信します。これを </a:t>
            </a:r>
            <a:r>
              <a:rPr lang="ja-JP" altLang="en-US" sz="1600" dirty="0" smtClean="0">
                <a:solidFill>
                  <a:srgbClr val="B6575F"/>
                </a:solidFill>
                <a:latin typeface="+mn-ea"/>
              </a:rPr>
              <a:t>アップロード </a:t>
            </a:r>
            <a:r>
              <a:rPr lang="ja-JP" altLang="en-US" sz="1600" dirty="0" smtClean="0">
                <a:latin typeface="+mn-ea"/>
              </a:rPr>
              <a:t>といいます。</a:t>
            </a:r>
          </a:p>
        </p:txBody>
      </p:sp>
      <p:cxnSp>
        <p:nvCxnSpPr>
          <p:cNvPr id="32" name="直線コネクタ 31"/>
          <p:cNvCxnSpPr/>
          <p:nvPr/>
        </p:nvCxnSpPr>
        <p:spPr>
          <a:xfrm>
            <a:off x="611188" y="2435031"/>
            <a:ext cx="7921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正方形/長方形 33"/>
          <p:cNvSpPr/>
          <p:nvPr/>
        </p:nvSpPr>
        <p:spPr>
          <a:xfrm>
            <a:off x="3164014" y="6167045"/>
            <a:ext cx="3672407" cy="646331"/>
          </a:xfrm>
          <a:prstGeom prst="rect">
            <a:avLst/>
          </a:prstGeom>
        </p:spPr>
        <p:txBody>
          <a:bodyPr wrap="square" anchor="t">
            <a:spAutoFit/>
          </a:bodyPr>
          <a:lstStyle/>
          <a:p>
            <a:pPr algn="ctr">
              <a:lnSpc>
                <a:spcPct val="150000"/>
              </a:lnSpc>
            </a:pPr>
            <a:r>
              <a:rPr lang="ja-JP" altLang="en-US" sz="1200" dirty="0" smtClean="0"/>
              <a:t>図</a:t>
            </a:r>
            <a:r>
              <a:rPr lang="en-US" altLang="ja-JP" sz="1200" dirty="0" smtClean="0"/>
              <a:t>1-1.</a:t>
            </a:r>
            <a:r>
              <a:rPr lang="ja-JP" altLang="en-US" sz="1200" dirty="0" smtClean="0"/>
              <a:t>ホームページを公開するときのクライアントコンピュータと</a:t>
            </a:r>
            <a:r>
              <a:rPr lang="en-US" altLang="ja-JP" sz="1200" dirty="0" smtClean="0"/>
              <a:t>WEB</a:t>
            </a:r>
            <a:r>
              <a:rPr lang="ja-JP" altLang="en-US" sz="1200" dirty="0" smtClean="0"/>
              <a:t>サーバー　　</a:t>
            </a:r>
            <a:endParaRPr lang="ja-JP" altLang="en-US" sz="1200" dirty="0" smtClean="0">
              <a:latin typeface="+mn-ea"/>
            </a:endParaRPr>
          </a:p>
        </p:txBody>
      </p:sp>
      <p:sp>
        <p:nvSpPr>
          <p:cNvPr id="35" name="タイトル 34"/>
          <p:cNvSpPr>
            <a:spLocks noGrp="1"/>
          </p:cNvSpPr>
          <p:nvPr>
            <p:ph type="title"/>
          </p:nvPr>
        </p:nvSpPr>
        <p:spPr>
          <a:xfrm>
            <a:off x="970210" y="1973783"/>
            <a:ext cx="3745806" cy="519113"/>
          </a:xfrm>
        </p:spPr>
        <p:txBody>
          <a:bodyPr/>
          <a:lstStyle/>
          <a:p>
            <a:r>
              <a:rPr kumimoji="1" lang="ja-JP" altLang="ja-JP" sz="2400" kern="1200" dirty="0" smtClean="0">
                <a:solidFill>
                  <a:schemeClr val="tx1"/>
                </a:solidFill>
                <a:latin typeface="小塚ゴシック Pro M"/>
                <a:ea typeface="小塚ゴシック Pro M"/>
                <a:cs typeface="+mn-cs"/>
              </a:rPr>
              <a:t>情報を発信する</a:t>
            </a:r>
            <a:endParaRPr kumimoji="1" lang="ja-JP" altLang="en-US" dirty="0"/>
          </a:p>
        </p:txBody>
      </p:sp>
      <p:sp>
        <p:nvSpPr>
          <p:cNvPr id="26" name="正方形/長方形 25"/>
          <p:cNvSpPr/>
          <p:nvPr/>
        </p:nvSpPr>
        <p:spPr>
          <a:xfrm>
            <a:off x="3347864" y="4798893"/>
            <a:ext cx="3024336" cy="646331"/>
          </a:xfrm>
          <a:prstGeom prst="rect">
            <a:avLst/>
          </a:prstGeom>
        </p:spPr>
        <p:txBody>
          <a:bodyPr wrap="square" anchor="t">
            <a:spAutoFit/>
          </a:bodyPr>
          <a:lstStyle/>
          <a:p>
            <a:pPr algn="ctr">
              <a:lnSpc>
                <a:spcPct val="150000"/>
              </a:lnSpc>
            </a:pPr>
            <a:r>
              <a:rPr lang="ja-JP" altLang="en-US" sz="2400" dirty="0" smtClean="0">
                <a:latin typeface="+mj-ea"/>
                <a:ea typeface="+mj-ea"/>
              </a:rPr>
              <a:t>アップロード</a:t>
            </a:r>
            <a:endParaRPr lang="ja-JP" altLang="en-US" sz="2400" dirty="0">
              <a:latin typeface="+mj-ea"/>
              <a:ea typeface="+mj-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22" presetClass="entr" presetSubtype="8" fill="hold"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wipe(left)">
                                      <p:cBhvr>
                                        <p:cTn id="10" dur="500"/>
                                        <p:tgtEl>
                                          <p:spTgt spid="3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fade">
                                      <p:cBhvr>
                                        <p:cTn id="13" dur="500"/>
                                        <p:tgtEl>
                                          <p:spTgt spid="25"/>
                                        </p:tgtEl>
                                      </p:cBhvr>
                                    </p:animEffect>
                                  </p:childTnLst>
                                </p:cTn>
                              </p:par>
                              <p:par>
                                <p:cTn id="14" presetID="10" presetClass="entr" presetSubtype="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par>
                                <p:cTn id="20" presetID="10" presetClass="entr" presetSubtype="0" fill="hold"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fade">
                                      <p:cBhvr>
                                        <p:cTn id="22" dur="500"/>
                                        <p:tgtEl>
                                          <p:spTgt spid="20"/>
                                        </p:tgtEl>
                                      </p:cBhvr>
                                    </p:animEffect>
                                  </p:childTnLst>
                                </p:cTn>
                              </p:par>
                              <p:par>
                                <p:cTn id="23" presetID="10"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500"/>
                                        <p:tgtEl>
                                          <p:spTgt spid="18"/>
                                        </p:tgtEl>
                                      </p:cBhvr>
                                    </p:animEffect>
                                  </p:childTnLst>
                                </p:cTn>
                              </p:par>
                              <p:par>
                                <p:cTn id="26" presetID="10" presetClass="entr" presetSubtype="0" fill="hold"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childTnLst>
                          </p:cTn>
                        </p:par>
                      </p:childTnLst>
                    </p:cTn>
                  </p:par>
                  <p:par>
                    <p:cTn id="29" fill="hold">
                      <p:stCondLst>
                        <p:cond delay="indefinite"/>
                      </p:stCondLst>
                      <p:childTnLst>
                        <p:par>
                          <p:cTn id="30" fill="hold">
                            <p:stCondLst>
                              <p:cond delay="0"/>
                            </p:stCondLst>
                            <p:childTnLst>
                              <p:par>
                                <p:cTn id="31" presetID="26" presetClass="emph" presetSubtype="0" fill="hold" nodeType="clickEffect">
                                  <p:stCondLst>
                                    <p:cond delay="0"/>
                                  </p:stCondLst>
                                  <p:childTnLst>
                                    <p:animEffect transition="out" filter="fade">
                                      <p:cBhvr>
                                        <p:cTn id="32" dur="500" tmFilter="0, 0; .2, .5; .8, .5; 1, 0"/>
                                        <p:tgtEl>
                                          <p:spTgt spid="9"/>
                                        </p:tgtEl>
                                      </p:cBhvr>
                                    </p:animEffect>
                                    <p:animScale>
                                      <p:cBhvr>
                                        <p:cTn id="33" dur="250" autoRev="1" fill="hold"/>
                                        <p:tgtEl>
                                          <p:spTgt spid="9"/>
                                        </p:tgtEl>
                                      </p:cBhvr>
                                      <p:by x="105000" y="105000"/>
                                    </p:animScale>
                                  </p:childTnLst>
                                </p:cTn>
                              </p:par>
                              <p:par>
                                <p:cTn id="34" presetID="10" presetClass="entr" presetSubtype="0" fill="hold" grpId="0" nodeType="with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fade">
                                      <p:cBhvr>
                                        <p:cTn id="36" dur="500"/>
                                        <p:tgtEl>
                                          <p:spTgt spid="24"/>
                                        </p:tgtEl>
                                      </p:cBhvr>
                                    </p:animEffect>
                                  </p:childTnLst>
                                </p:cTn>
                              </p:par>
                            </p:childTnLst>
                          </p:cTn>
                        </p:par>
                        <p:par>
                          <p:cTn id="37" fill="hold">
                            <p:stCondLst>
                              <p:cond delay="500"/>
                            </p:stCondLst>
                            <p:childTnLst>
                              <p:par>
                                <p:cTn id="38" presetID="22" presetClass="entr" presetSubtype="8" fill="hold" nodeType="after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wipe(left)">
                                      <p:cBhvr>
                                        <p:cTn id="40" dur="500"/>
                                        <p:tgtEl>
                                          <p:spTgt spid="10"/>
                                        </p:tgtEl>
                                      </p:cBhvr>
                                    </p:animEffect>
                                  </p:childTnLst>
                                </p:cTn>
                              </p:par>
                              <p:par>
                                <p:cTn id="41" presetID="22" presetClass="entr" presetSubtype="8"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wipe(left)">
                                      <p:cBhvr>
                                        <p:cTn id="43" dur="500"/>
                                        <p:tgtEl>
                                          <p:spTgt spid="21"/>
                                        </p:tgtEl>
                                      </p:cBhvr>
                                    </p:animEffect>
                                  </p:childTnLst>
                                </p:cTn>
                              </p:par>
                              <p:par>
                                <p:cTn id="44" presetID="10" presetClass="entr" presetSubtype="0" fill="hold" nodeType="withEffect">
                                  <p:stCondLst>
                                    <p:cond delay="0"/>
                                  </p:stCondLst>
                                  <p:childTnLst>
                                    <p:set>
                                      <p:cBhvr>
                                        <p:cTn id="45" dur="1" fill="hold">
                                          <p:stCondLst>
                                            <p:cond delay="0"/>
                                          </p:stCondLst>
                                        </p:cTn>
                                        <p:tgtEl>
                                          <p:spTgt spid="26">
                                            <p:txEl>
                                              <p:pRg st="0" end="0"/>
                                            </p:txEl>
                                          </p:spTgt>
                                        </p:tgtEl>
                                        <p:attrNameLst>
                                          <p:attrName>style.visibility</p:attrName>
                                        </p:attrNameLst>
                                      </p:cBhvr>
                                      <p:to>
                                        <p:strVal val="visible"/>
                                      </p:to>
                                    </p:set>
                                    <p:animEffect transition="in" filter="fade">
                                      <p:cBhvr>
                                        <p:cTn id="46" dur="500"/>
                                        <p:tgtEl>
                                          <p:spTgt spid="26">
                                            <p:txEl>
                                              <p:pRg st="0" end="0"/>
                                            </p:txEl>
                                          </p:spTgt>
                                        </p:tgtEl>
                                      </p:cBhvr>
                                    </p:animEffect>
                                  </p:childTnLst>
                                </p:cTn>
                              </p:par>
                            </p:childTnLst>
                          </p:cTn>
                        </p:par>
                        <p:par>
                          <p:cTn id="47" fill="hold">
                            <p:stCondLst>
                              <p:cond delay="1000"/>
                            </p:stCondLst>
                            <p:childTnLst>
                              <p:par>
                                <p:cTn id="48" presetID="26" presetClass="emph" presetSubtype="0" fill="hold" nodeType="afterEffect">
                                  <p:stCondLst>
                                    <p:cond delay="0"/>
                                  </p:stCondLst>
                                  <p:childTnLst>
                                    <p:animEffect transition="out" filter="fade">
                                      <p:cBhvr>
                                        <p:cTn id="49" dur="500" tmFilter="0, 0; .2, .5; .8, .5; 1, 0"/>
                                        <p:tgtEl>
                                          <p:spTgt spid="18"/>
                                        </p:tgtEl>
                                      </p:cBhvr>
                                    </p:animEffect>
                                    <p:animScale>
                                      <p:cBhvr>
                                        <p:cTn id="50" dur="250" autoRev="1" fill="hold"/>
                                        <p:tgtEl>
                                          <p:spTgt spid="18"/>
                                        </p:tgtEl>
                                      </p:cBhvr>
                                      <p:by x="105000" y="105000"/>
                                    </p:animScale>
                                  </p:childTnLst>
                                </p:cTn>
                              </p:par>
                              <p:par>
                                <p:cTn id="51" presetID="10" presetClass="entr" presetSubtype="0" fill="hold" grpId="0" nodeType="withEffect">
                                  <p:stCondLst>
                                    <p:cond delay="0"/>
                                  </p:stCondLst>
                                  <p:childTnLst>
                                    <p:set>
                                      <p:cBhvr>
                                        <p:cTn id="52" dur="1" fill="hold">
                                          <p:stCondLst>
                                            <p:cond delay="0"/>
                                          </p:stCondLst>
                                        </p:cTn>
                                        <p:tgtEl>
                                          <p:spTgt spid="23"/>
                                        </p:tgtEl>
                                        <p:attrNameLst>
                                          <p:attrName>style.visibility</p:attrName>
                                        </p:attrNameLst>
                                      </p:cBhvr>
                                      <p:to>
                                        <p:strVal val="visible"/>
                                      </p:to>
                                    </p:set>
                                    <p:animEffect transition="in" filter="fade">
                                      <p:cBhvr>
                                        <p:cTn id="53" dur="500"/>
                                        <p:tgtEl>
                                          <p:spTgt spid="23"/>
                                        </p:tgtEl>
                                      </p:cBhvr>
                                    </p:animEffect>
                                  </p:childTnLst>
                                </p:cTn>
                              </p:par>
                            </p:childTnLst>
                          </p:cTn>
                        </p:par>
                        <p:par>
                          <p:cTn id="54" fill="hold">
                            <p:stCondLst>
                              <p:cond delay="1500"/>
                            </p:stCondLst>
                            <p:childTnLst>
                              <p:par>
                                <p:cTn id="55" presetID="10" presetClass="entr" presetSubtype="0" fill="hold" grpId="0" nodeType="afterEffect">
                                  <p:stCondLst>
                                    <p:cond delay="0"/>
                                  </p:stCondLst>
                                  <p:childTnLst>
                                    <p:set>
                                      <p:cBhvr>
                                        <p:cTn id="56" dur="1" fill="hold">
                                          <p:stCondLst>
                                            <p:cond delay="0"/>
                                          </p:stCondLst>
                                        </p:cTn>
                                        <p:tgtEl>
                                          <p:spTgt spid="34"/>
                                        </p:tgtEl>
                                        <p:attrNameLst>
                                          <p:attrName>style.visibility</p:attrName>
                                        </p:attrNameLst>
                                      </p:cBhvr>
                                      <p:to>
                                        <p:strVal val="visible"/>
                                      </p:to>
                                    </p:set>
                                    <p:animEffect transition="in" filter="fade">
                                      <p:cBhvr>
                                        <p:cTn id="57" dur="500"/>
                                        <p:tgtEl>
                                          <p:spTgt spid="34"/>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30"/>
                                        </p:tgtEl>
                                        <p:attrNameLst>
                                          <p:attrName>style.visibility</p:attrName>
                                        </p:attrNameLst>
                                      </p:cBhvr>
                                      <p:to>
                                        <p:strVal val="visible"/>
                                      </p:to>
                                    </p:set>
                                    <p:animEffect transition="in" filter="fade">
                                      <p:cBhvr>
                                        <p:cTn id="6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24" grpId="0" animBg="1"/>
      <p:bldP spid="23" grpId="0" animBg="1"/>
      <p:bldP spid="21" grpId="0"/>
      <p:bldP spid="25" grpId="0"/>
      <p:bldP spid="34" grpId="0"/>
      <p:bldP spid="3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611188" y="1982574"/>
            <a:ext cx="7921625" cy="1660740"/>
          </a:xfrm>
          <a:prstGeom prst="rect">
            <a:avLst/>
          </a:prstGeom>
          <a:solidFill>
            <a:srgbClr val="F1EC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正方形/長方形 5"/>
          <p:cNvSpPr/>
          <p:nvPr/>
        </p:nvSpPr>
        <p:spPr>
          <a:xfrm>
            <a:off x="857224" y="2143530"/>
            <a:ext cx="7500990" cy="1338828"/>
          </a:xfrm>
          <a:prstGeom prst="rect">
            <a:avLst/>
          </a:prstGeom>
        </p:spPr>
        <p:txBody>
          <a:bodyPr wrap="square" anchor="t">
            <a:spAutoFit/>
          </a:bodyPr>
          <a:lstStyle/>
          <a:p>
            <a:pPr>
              <a:lnSpc>
                <a:spcPct val="150000"/>
              </a:lnSpc>
              <a:spcAft>
                <a:spcPts val="1800"/>
              </a:spcAft>
            </a:pPr>
            <a:r>
              <a:rPr lang="en-US" altLang="ja-JP" dirty="0" smtClean="0">
                <a:latin typeface="+mn-ea"/>
              </a:rPr>
              <a:t>WEB</a:t>
            </a:r>
            <a:r>
              <a:rPr lang="ja-JP" altLang="en-US" dirty="0" smtClean="0">
                <a:latin typeface="+mn-ea"/>
              </a:rPr>
              <a:t>サーバー</a:t>
            </a:r>
            <a:r>
              <a:rPr lang="ja-JP" altLang="en-US" dirty="0">
                <a:latin typeface="+mn-ea"/>
              </a:rPr>
              <a:t>にある</a:t>
            </a:r>
            <a:r>
              <a:rPr lang="ja-JP" altLang="en-US" dirty="0" smtClean="0">
                <a:latin typeface="+mn-ea"/>
              </a:rPr>
              <a:t>情報を閲覧</a:t>
            </a:r>
            <a:r>
              <a:rPr lang="ja-JP" altLang="en-US" dirty="0">
                <a:latin typeface="+mn-ea"/>
              </a:rPr>
              <a:t>するには、ブラウザ</a:t>
            </a:r>
            <a:r>
              <a:rPr lang="ja-JP" altLang="en-US" dirty="0" smtClean="0">
                <a:latin typeface="+mn-ea"/>
              </a:rPr>
              <a:t>というソフトウェアを使います</a:t>
            </a:r>
            <a:r>
              <a:rPr lang="ja-JP" altLang="en-US" dirty="0">
                <a:latin typeface="+mn-ea"/>
              </a:rPr>
              <a:t>。普段、何気なく使っているブラウザには、</a:t>
            </a:r>
            <a:r>
              <a:rPr lang="en-US" altLang="ja-JP" dirty="0" smtClean="0">
                <a:latin typeface="+mn-ea"/>
              </a:rPr>
              <a:t>URL</a:t>
            </a:r>
            <a:r>
              <a:rPr lang="ja-JP" altLang="en-US" dirty="0" smtClean="0">
                <a:latin typeface="+mn-ea"/>
              </a:rPr>
              <a:t>や</a:t>
            </a:r>
            <a:r>
              <a:rPr lang="en-US" altLang="ja-JP" dirty="0" smtClean="0">
                <a:latin typeface="+mn-ea"/>
              </a:rPr>
              <a:t>HTTP</a:t>
            </a:r>
            <a:r>
              <a:rPr lang="ja-JP" altLang="en-US" dirty="0" smtClean="0">
                <a:latin typeface="+mn-ea"/>
              </a:rPr>
              <a:t>など</a:t>
            </a:r>
            <a:r>
              <a:rPr lang="ja-JP" altLang="en-US" dirty="0">
                <a:latin typeface="+mn-ea"/>
              </a:rPr>
              <a:t>とて</a:t>
            </a:r>
            <a:r>
              <a:rPr lang="ja-JP" altLang="en-US" dirty="0" smtClean="0">
                <a:latin typeface="+mn-ea"/>
              </a:rPr>
              <a:t>も興味深い</a:t>
            </a:r>
            <a:r>
              <a:rPr lang="ja-JP" altLang="en-US" dirty="0">
                <a:latin typeface="+mn-ea"/>
              </a:rPr>
              <a:t>キーワードが使われています。</a:t>
            </a:r>
            <a:endParaRPr lang="ja-JP" altLang="en-US" dirty="0" smtClean="0">
              <a:latin typeface="+mn-ea"/>
            </a:endParaRPr>
          </a:p>
        </p:txBody>
      </p:sp>
      <p:sp>
        <p:nvSpPr>
          <p:cNvPr id="11" name="タイトル 1"/>
          <p:cNvSpPr txBox="1">
            <a:spLocks/>
          </p:cNvSpPr>
          <p:nvPr/>
        </p:nvSpPr>
        <p:spPr bwMode="auto">
          <a:xfrm>
            <a:off x="6012160" y="214290"/>
            <a:ext cx="3111382" cy="519113"/>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0" cap="none" spc="0" normalizeH="0" baseline="0" noProof="0" dirty="0" smtClean="0">
                <a:ln>
                  <a:noFill/>
                </a:ln>
                <a:solidFill>
                  <a:schemeClr val="bg1"/>
                </a:solidFill>
                <a:effectLst/>
                <a:uLnTx/>
                <a:uFillTx/>
                <a:latin typeface="+mn-ea"/>
                <a:ea typeface="+mn-ea"/>
                <a:cs typeface="+mj-cs"/>
              </a:rPr>
              <a:t>CHAPTER1 WEB</a:t>
            </a:r>
            <a:r>
              <a:rPr kumimoji="1" lang="ja-JP" altLang="en-US" sz="1600" b="0" i="0" u="none" strike="noStrike" kern="0" cap="none" spc="0" normalizeH="0" baseline="0" noProof="0" dirty="0" smtClean="0">
                <a:ln>
                  <a:noFill/>
                </a:ln>
                <a:solidFill>
                  <a:schemeClr val="bg1"/>
                </a:solidFill>
                <a:effectLst/>
                <a:uLnTx/>
                <a:uFillTx/>
                <a:latin typeface="+mn-ea"/>
                <a:ea typeface="+mn-ea"/>
                <a:cs typeface="+mj-cs"/>
              </a:rPr>
              <a:t>の特徴を知ろう        </a:t>
            </a:r>
            <a:endParaRPr kumimoji="1" lang="ja-JP" altLang="en-US" sz="1600" b="0" i="0" u="none" strike="noStrike" kern="0" cap="none" spc="0" normalizeH="0" baseline="0" noProof="0" dirty="0">
              <a:ln>
                <a:noFill/>
              </a:ln>
              <a:solidFill>
                <a:schemeClr val="bg1"/>
              </a:solidFill>
              <a:effectLst/>
              <a:uLnTx/>
              <a:uFillTx/>
              <a:latin typeface="+mn-ea"/>
              <a:ea typeface="+mn-ea"/>
              <a:cs typeface="+mj-cs"/>
            </a:endParaRPr>
          </a:p>
        </p:txBody>
      </p:sp>
      <p:sp>
        <p:nvSpPr>
          <p:cNvPr id="12" name="タイトル 1"/>
          <p:cNvSpPr txBox="1">
            <a:spLocks/>
          </p:cNvSpPr>
          <p:nvPr/>
        </p:nvSpPr>
        <p:spPr bwMode="auto">
          <a:xfrm>
            <a:off x="250825" y="152400"/>
            <a:ext cx="5113263" cy="519113"/>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fontAlgn="base">
              <a:spcBef>
                <a:spcPct val="0"/>
              </a:spcBef>
              <a:spcAft>
                <a:spcPct val="0"/>
              </a:spcAft>
            </a:pPr>
            <a:r>
              <a:rPr lang="en-US" altLang="ja-JP" sz="2800" dirty="0" smtClean="0">
                <a:solidFill>
                  <a:schemeClr val="bg1"/>
                </a:solidFill>
                <a:latin typeface="+mj-ea"/>
                <a:ea typeface="+mj-ea"/>
              </a:rPr>
              <a:t>LESSON1 WEB</a:t>
            </a:r>
            <a:r>
              <a:rPr lang="ja-JP" altLang="en-US" sz="2800" dirty="0">
                <a:solidFill>
                  <a:schemeClr val="bg1"/>
                </a:solidFill>
                <a:latin typeface="+mj-ea"/>
                <a:ea typeface="+mj-ea"/>
              </a:rPr>
              <a:t>ページの</a:t>
            </a:r>
            <a:r>
              <a:rPr lang="ja-JP" altLang="en-US" sz="2800" dirty="0" smtClean="0">
                <a:solidFill>
                  <a:schemeClr val="bg1"/>
                </a:solidFill>
                <a:latin typeface="+mj-ea"/>
                <a:ea typeface="+mj-ea"/>
              </a:rPr>
              <a:t>仕組み</a:t>
            </a:r>
            <a:endParaRPr kumimoji="1" lang="ja-JP" altLang="en-US" sz="2800" b="0" i="0" u="none" strike="noStrike" kern="0" cap="none" spc="0" normalizeH="0" baseline="0" noProof="0" dirty="0" smtClean="0">
              <a:ln>
                <a:noFill/>
              </a:ln>
              <a:solidFill>
                <a:schemeClr val="bg1"/>
              </a:solidFill>
              <a:effectLst/>
              <a:uLnTx/>
              <a:uFillTx/>
              <a:latin typeface="+mj-ea"/>
              <a:ea typeface="+mj-ea"/>
              <a:cs typeface="+mj-cs"/>
            </a:endParaRPr>
          </a:p>
        </p:txBody>
      </p:sp>
      <p:pic>
        <p:nvPicPr>
          <p:cNvPr id="13" name="Picture 3" descr="C:\制作フォルダ\教科書マニュアルPPT化\制作ファイル\作成ファイル\1-4.png"/>
          <p:cNvPicPr>
            <a:picLocks noChangeAspect="1" noChangeArrowheads="1"/>
          </p:cNvPicPr>
          <p:nvPr/>
        </p:nvPicPr>
        <p:blipFill>
          <a:blip r:embed="rId3" cstate="print"/>
          <a:srcRect/>
          <a:stretch>
            <a:fillRect/>
          </a:stretch>
        </p:blipFill>
        <p:spPr bwMode="auto">
          <a:xfrm>
            <a:off x="373064" y="791166"/>
            <a:ext cx="1128310" cy="1138430"/>
          </a:xfrm>
          <a:prstGeom prst="rect">
            <a:avLst/>
          </a:prstGeom>
          <a:noFill/>
        </p:spPr>
      </p:pic>
      <p:pic>
        <p:nvPicPr>
          <p:cNvPr id="11265" name="Picture 1" descr="C:\Documents and Settings\logosware\Local Settings\Temporary Internet Files\Content.IE5\JSRQZYIM\MP900401797[1].jpg"/>
          <p:cNvPicPr>
            <a:picLocks noChangeAspect="1" noChangeArrowheads="1"/>
          </p:cNvPicPr>
          <p:nvPr/>
        </p:nvPicPr>
        <p:blipFill>
          <a:blip r:embed="rId4" cstate="print">
            <a:lum bright="6000"/>
          </a:blip>
          <a:srcRect/>
          <a:stretch>
            <a:fillRect/>
          </a:stretch>
        </p:blipFill>
        <p:spPr bwMode="auto">
          <a:xfrm>
            <a:off x="1043608" y="4292600"/>
            <a:ext cx="1518920" cy="1012218"/>
          </a:xfrm>
          <a:prstGeom prst="rect">
            <a:avLst/>
          </a:prstGeom>
          <a:noFill/>
        </p:spPr>
      </p:pic>
      <p:pic>
        <p:nvPicPr>
          <p:cNvPr id="11266" name="Picture 2" descr="C:\Documents and Settings\logosware\Local Settings\Temporary Internet Files\Content.IE5\SSI7YFZR\MP900309262[1].jpg"/>
          <p:cNvPicPr>
            <a:picLocks noChangeAspect="1" noChangeArrowheads="1"/>
          </p:cNvPicPr>
          <p:nvPr/>
        </p:nvPicPr>
        <p:blipFill>
          <a:blip r:embed="rId5" cstate="print"/>
          <a:srcRect/>
          <a:stretch>
            <a:fillRect/>
          </a:stretch>
        </p:blipFill>
        <p:spPr bwMode="auto">
          <a:xfrm>
            <a:off x="6588125" y="4509120"/>
            <a:ext cx="1397000" cy="915035"/>
          </a:xfrm>
          <a:prstGeom prst="rect">
            <a:avLst/>
          </a:prstGeom>
          <a:noFill/>
        </p:spPr>
      </p:pic>
      <p:pic>
        <p:nvPicPr>
          <p:cNvPr id="11267" name="Picture 3" descr="C:\Documents and Settings\logosware\Local Settings\Temporary Internet Files\Content.IE5\A5QT1E76\MP900309219[1].jpg"/>
          <p:cNvPicPr>
            <a:picLocks noChangeAspect="1" noChangeArrowheads="1"/>
          </p:cNvPicPr>
          <p:nvPr/>
        </p:nvPicPr>
        <p:blipFill>
          <a:blip r:embed="rId6" cstate="print"/>
          <a:srcRect/>
          <a:stretch>
            <a:fillRect/>
          </a:stretch>
        </p:blipFill>
        <p:spPr bwMode="auto">
          <a:xfrm>
            <a:off x="3131840" y="4149080"/>
            <a:ext cx="1612776" cy="1083248"/>
          </a:xfrm>
          <a:prstGeom prst="rect">
            <a:avLst/>
          </a:prstGeom>
          <a:noFill/>
        </p:spPr>
      </p:pic>
      <p:pic>
        <p:nvPicPr>
          <p:cNvPr id="11269" name="Picture 5" descr="C:\Documents and Settings\logosware\Local Settings\Temporary Internet Files\Content.IE5\V06CMWMP\MP900309261[1].jpg"/>
          <p:cNvPicPr>
            <a:picLocks noChangeAspect="1" noChangeArrowheads="1"/>
          </p:cNvPicPr>
          <p:nvPr/>
        </p:nvPicPr>
        <p:blipFill>
          <a:blip r:embed="rId7" cstate="print"/>
          <a:srcRect t="5995" b="10492"/>
          <a:stretch>
            <a:fillRect/>
          </a:stretch>
        </p:blipFill>
        <p:spPr bwMode="auto">
          <a:xfrm>
            <a:off x="3563888" y="5445224"/>
            <a:ext cx="2044824" cy="1121381"/>
          </a:xfrm>
          <a:prstGeom prst="rect">
            <a:avLst/>
          </a:prstGeom>
          <a:noFill/>
        </p:spPr>
      </p:pic>
      <p:pic>
        <p:nvPicPr>
          <p:cNvPr id="11272" name="Picture 8" descr="C:\Documents and Settings\logosware\Local Settings\Temporary Internet Files\Content.IE5\1HRMT5QD\MP900387698[1].jpg"/>
          <p:cNvPicPr>
            <a:picLocks noChangeAspect="1" noChangeArrowheads="1"/>
          </p:cNvPicPr>
          <p:nvPr/>
        </p:nvPicPr>
        <p:blipFill>
          <a:blip r:embed="rId8" cstate="print"/>
          <a:srcRect/>
          <a:stretch>
            <a:fillRect/>
          </a:stretch>
        </p:blipFill>
        <p:spPr bwMode="auto">
          <a:xfrm>
            <a:off x="1763688" y="5517232"/>
            <a:ext cx="920286" cy="656471"/>
          </a:xfrm>
          <a:prstGeom prst="rect">
            <a:avLst/>
          </a:prstGeom>
          <a:noFill/>
        </p:spPr>
      </p:pic>
      <p:pic>
        <p:nvPicPr>
          <p:cNvPr id="16" name="Picture 1" descr="C:\Documents and Settings\logosware\Local Settings\Temporary Internet Files\Content.IE5\SZ85WLTT\MM900254444[1].gif"/>
          <p:cNvPicPr>
            <a:picLocks noChangeAspect="1" noChangeArrowheads="1" noCrop="1"/>
          </p:cNvPicPr>
          <p:nvPr/>
        </p:nvPicPr>
        <p:blipFill>
          <a:blip r:embed="rId9" cstate="print"/>
          <a:srcRect/>
          <a:stretch>
            <a:fillRect/>
          </a:stretch>
        </p:blipFill>
        <p:spPr bwMode="auto">
          <a:xfrm>
            <a:off x="4932040" y="4653136"/>
            <a:ext cx="1352550" cy="1000125"/>
          </a:xfrm>
          <a:prstGeom prst="rect">
            <a:avLst/>
          </a:prstGeom>
          <a:noFill/>
        </p:spPr>
      </p:pic>
      <p:sp>
        <p:nvSpPr>
          <p:cNvPr id="15" name="タイトル 14"/>
          <p:cNvSpPr>
            <a:spLocks noGrp="1"/>
          </p:cNvSpPr>
          <p:nvPr>
            <p:ph type="title"/>
          </p:nvPr>
        </p:nvSpPr>
        <p:spPr>
          <a:xfrm>
            <a:off x="1403648" y="1169367"/>
            <a:ext cx="6984776" cy="675457"/>
          </a:xfrm>
        </p:spPr>
        <p:txBody>
          <a:bodyPr/>
          <a:lstStyle/>
          <a:p>
            <a:pPr rtl="0" eaLnBrk="1" latinLnBrk="0" hangingPunct="1"/>
            <a:r>
              <a:rPr kumimoji="1" lang="ja-JP" altLang="ja-JP" sz="3200" kern="1200" dirty="0" smtClean="0">
                <a:solidFill>
                  <a:schemeClr val="tx1"/>
                </a:solidFill>
                <a:latin typeface="小塚ゴシック Pro B"/>
                <a:ea typeface="小塚ゴシック Pro B"/>
                <a:cs typeface="+mn-cs"/>
              </a:rPr>
              <a:t>ブラウザの種類</a:t>
            </a:r>
            <a:r>
              <a:rPr kumimoji="1" lang="en-US" altLang="ja-JP" sz="3200" kern="1200" dirty="0" smtClean="0">
                <a:solidFill>
                  <a:schemeClr val="tx1"/>
                </a:solidFill>
                <a:latin typeface="小塚ゴシック Pro B"/>
                <a:ea typeface="小塚ゴシック Pro B"/>
                <a:cs typeface="+mn-cs"/>
              </a:rPr>
              <a:t> 1</a:t>
            </a:r>
            <a:endParaRPr lang="ja-JP" altLang="ja-JP"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left)">
                                      <p:cBhvr>
                                        <p:cTn id="12" dur="500"/>
                                        <p:tgtEl>
                                          <p:spTgt spid="15"/>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1265"/>
                                        </p:tgtEl>
                                        <p:attrNameLst>
                                          <p:attrName>style.visibility</p:attrName>
                                        </p:attrNameLst>
                                      </p:cBhvr>
                                      <p:to>
                                        <p:strVal val="visible"/>
                                      </p:to>
                                    </p:set>
                                    <p:animEffect transition="in" filter="fade">
                                      <p:cBhvr>
                                        <p:cTn id="24" dur="500"/>
                                        <p:tgtEl>
                                          <p:spTgt spid="11265"/>
                                        </p:tgtEl>
                                      </p:cBhvr>
                                    </p:animEffect>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11269"/>
                                        </p:tgtEl>
                                        <p:attrNameLst>
                                          <p:attrName>style.visibility</p:attrName>
                                        </p:attrNameLst>
                                      </p:cBhvr>
                                      <p:to>
                                        <p:strVal val="visible"/>
                                      </p:to>
                                    </p:set>
                                    <p:animEffect transition="in" filter="fade">
                                      <p:cBhvr>
                                        <p:cTn id="28" dur="500"/>
                                        <p:tgtEl>
                                          <p:spTgt spid="11269"/>
                                        </p:tgtEl>
                                      </p:cBhvr>
                                    </p:animEffect>
                                  </p:childTnLst>
                                </p:cTn>
                              </p:par>
                            </p:childTnLst>
                          </p:cTn>
                        </p:par>
                        <p:par>
                          <p:cTn id="29" fill="hold">
                            <p:stCondLst>
                              <p:cond delay="1000"/>
                            </p:stCondLst>
                            <p:childTnLst>
                              <p:par>
                                <p:cTn id="30" presetID="10" presetClass="entr" presetSubtype="0" fill="hold" nodeType="afterEffect">
                                  <p:stCondLst>
                                    <p:cond delay="0"/>
                                  </p:stCondLst>
                                  <p:childTnLst>
                                    <p:set>
                                      <p:cBhvr>
                                        <p:cTn id="31" dur="1" fill="hold">
                                          <p:stCondLst>
                                            <p:cond delay="0"/>
                                          </p:stCondLst>
                                        </p:cTn>
                                        <p:tgtEl>
                                          <p:spTgt spid="11267"/>
                                        </p:tgtEl>
                                        <p:attrNameLst>
                                          <p:attrName>style.visibility</p:attrName>
                                        </p:attrNameLst>
                                      </p:cBhvr>
                                      <p:to>
                                        <p:strVal val="visible"/>
                                      </p:to>
                                    </p:set>
                                    <p:animEffect transition="in" filter="fade">
                                      <p:cBhvr>
                                        <p:cTn id="32" dur="500"/>
                                        <p:tgtEl>
                                          <p:spTgt spid="11267"/>
                                        </p:tgtEl>
                                      </p:cBhvr>
                                    </p:animEffect>
                                  </p:childTnLst>
                                </p:cTn>
                              </p:par>
                            </p:childTnLst>
                          </p:cTn>
                        </p:par>
                        <p:par>
                          <p:cTn id="33" fill="hold">
                            <p:stCondLst>
                              <p:cond delay="1500"/>
                            </p:stCondLst>
                            <p:childTnLst>
                              <p:par>
                                <p:cTn id="34" presetID="10" presetClass="entr" presetSubtype="0" fill="hold" nodeType="afterEffect">
                                  <p:stCondLst>
                                    <p:cond delay="0"/>
                                  </p:stCondLst>
                                  <p:childTnLst>
                                    <p:set>
                                      <p:cBhvr>
                                        <p:cTn id="35" dur="1" fill="hold">
                                          <p:stCondLst>
                                            <p:cond delay="0"/>
                                          </p:stCondLst>
                                        </p:cTn>
                                        <p:tgtEl>
                                          <p:spTgt spid="11272"/>
                                        </p:tgtEl>
                                        <p:attrNameLst>
                                          <p:attrName>style.visibility</p:attrName>
                                        </p:attrNameLst>
                                      </p:cBhvr>
                                      <p:to>
                                        <p:strVal val="visible"/>
                                      </p:to>
                                    </p:set>
                                    <p:animEffect transition="in" filter="fade">
                                      <p:cBhvr>
                                        <p:cTn id="36" dur="500"/>
                                        <p:tgtEl>
                                          <p:spTgt spid="11272"/>
                                        </p:tgtEl>
                                      </p:cBhvr>
                                    </p:animEffect>
                                  </p:childTnLst>
                                </p:cTn>
                              </p:par>
                            </p:childTnLst>
                          </p:cTn>
                        </p:par>
                        <p:par>
                          <p:cTn id="37" fill="hold">
                            <p:stCondLst>
                              <p:cond delay="2000"/>
                            </p:stCondLst>
                            <p:childTnLst>
                              <p:par>
                                <p:cTn id="38" presetID="10" presetClass="entr" presetSubtype="0" fill="hold" nodeType="afterEffect">
                                  <p:stCondLst>
                                    <p:cond delay="0"/>
                                  </p:stCondLst>
                                  <p:childTnLst>
                                    <p:set>
                                      <p:cBhvr>
                                        <p:cTn id="39" dur="1" fill="hold">
                                          <p:stCondLst>
                                            <p:cond delay="0"/>
                                          </p:stCondLst>
                                        </p:cTn>
                                        <p:tgtEl>
                                          <p:spTgt spid="11266"/>
                                        </p:tgtEl>
                                        <p:attrNameLst>
                                          <p:attrName>style.visibility</p:attrName>
                                        </p:attrNameLst>
                                      </p:cBhvr>
                                      <p:to>
                                        <p:strVal val="visible"/>
                                      </p:to>
                                    </p:set>
                                    <p:animEffect transition="in" filter="fade">
                                      <p:cBhvr>
                                        <p:cTn id="40" dur="500"/>
                                        <p:tgtEl>
                                          <p:spTgt spid="11266"/>
                                        </p:tgtEl>
                                      </p:cBhvr>
                                    </p:animEffect>
                                  </p:childTnLst>
                                </p:cTn>
                              </p:par>
                            </p:childTnLst>
                          </p:cTn>
                        </p:par>
                        <p:par>
                          <p:cTn id="41" fill="hold">
                            <p:stCondLst>
                              <p:cond delay="2500"/>
                            </p:stCondLst>
                            <p:childTnLst>
                              <p:par>
                                <p:cTn id="42" presetID="10" presetClass="entr" presetSubtype="0" fill="hold" nodeType="after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fade">
                                      <p:cBhvr>
                                        <p:cTn id="4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角丸四角形 32"/>
          <p:cNvSpPr/>
          <p:nvPr/>
        </p:nvSpPr>
        <p:spPr>
          <a:xfrm>
            <a:off x="395407" y="3260170"/>
            <a:ext cx="4032577" cy="1121626"/>
          </a:xfrm>
          <a:prstGeom prst="roundRect">
            <a:avLst/>
          </a:prstGeom>
          <a:solidFill>
            <a:srgbClr val="FFFF00">
              <a:alpha val="4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500034" y="1868376"/>
            <a:ext cx="8032779" cy="923330"/>
          </a:xfrm>
          <a:prstGeom prst="rect">
            <a:avLst/>
          </a:prstGeom>
        </p:spPr>
        <p:txBody>
          <a:bodyPr wrap="square" anchor="t">
            <a:spAutoFit/>
          </a:bodyPr>
          <a:lstStyle/>
          <a:p>
            <a:pPr>
              <a:lnSpc>
                <a:spcPct val="150000"/>
              </a:lnSpc>
            </a:pPr>
            <a:r>
              <a:rPr lang="ja-JP" altLang="en-US" dirty="0" smtClean="0"/>
              <a:t>現在、各社よりさまざまなブラウザが提供されていますが、ブラウザが異なるとドキュメントの表示やプログラムの動作が異なることがあります。</a:t>
            </a:r>
            <a:endParaRPr lang="ja-JP" altLang="en-US" dirty="0" smtClean="0">
              <a:latin typeface="ヒラギノ角ゴ3等幅" pitchFamily="49" charset="-128"/>
              <a:ea typeface="ヒラギノ角ゴ3等幅" pitchFamily="49" charset="-128"/>
            </a:endParaRPr>
          </a:p>
        </p:txBody>
      </p:sp>
      <p:grpSp>
        <p:nvGrpSpPr>
          <p:cNvPr id="27" name="グループ化 26"/>
          <p:cNvGrpSpPr/>
          <p:nvPr/>
        </p:nvGrpSpPr>
        <p:grpSpPr>
          <a:xfrm>
            <a:off x="611188" y="3176476"/>
            <a:ext cx="7397370" cy="2232248"/>
            <a:chOff x="571472" y="3286124"/>
            <a:chExt cx="3787775" cy="1143008"/>
          </a:xfrm>
        </p:grpSpPr>
        <p:pic>
          <p:nvPicPr>
            <p:cNvPr id="15" name="Picture 2"/>
            <p:cNvPicPr>
              <a:picLocks noChangeAspect="1" noChangeArrowheads="1"/>
            </p:cNvPicPr>
            <p:nvPr/>
          </p:nvPicPr>
          <p:blipFill>
            <a:blip r:embed="rId3" cstate="print"/>
            <a:srcRect/>
            <a:stretch>
              <a:fillRect/>
            </a:stretch>
          </p:blipFill>
          <p:spPr bwMode="auto">
            <a:xfrm>
              <a:off x="571472" y="3286124"/>
              <a:ext cx="3787775" cy="761494"/>
            </a:xfrm>
            <a:prstGeom prst="rect">
              <a:avLst/>
            </a:prstGeom>
            <a:noFill/>
            <a:ln w="9525">
              <a:noFill/>
              <a:miter lim="800000"/>
              <a:headEnd/>
              <a:tailEnd/>
            </a:ln>
            <a:effectLst/>
          </p:spPr>
        </p:pic>
        <p:sp>
          <p:nvSpPr>
            <p:cNvPr id="21" name="正方形/長方形 20"/>
            <p:cNvSpPr/>
            <p:nvPr/>
          </p:nvSpPr>
          <p:spPr>
            <a:xfrm>
              <a:off x="1179475" y="4059800"/>
              <a:ext cx="2571768" cy="369332"/>
            </a:xfrm>
            <a:prstGeom prst="rect">
              <a:avLst/>
            </a:prstGeom>
          </p:spPr>
          <p:txBody>
            <a:bodyPr wrap="square" anchor="t">
              <a:spAutoFit/>
            </a:bodyPr>
            <a:lstStyle/>
            <a:p>
              <a:pPr>
                <a:lnSpc>
                  <a:spcPct val="150000"/>
                </a:lnSpc>
              </a:pPr>
              <a:r>
                <a:rPr lang="en-US" altLang="ja-JP" sz="1200" dirty="0" smtClean="0">
                  <a:latin typeface="+mn-ea"/>
                </a:rPr>
                <a:t>[</a:t>
              </a:r>
              <a:r>
                <a:rPr lang="ja-JP" altLang="en-US" sz="1200" dirty="0" smtClean="0">
                  <a:latin typeface="+mn-ea"/>
                </a:rPr>
                <a:t> </a:t>
              </a:r>
              <a:r>
                <a:rPr lang="en-US" altLang="ja-JP" sz="1200" dirty="0" smtClean="0">
                  <a:latin typeface="+mn-ea"/>
                </a:rPr>
                <a:t>Microsoft Internet‍ Explorer ‍ver8 ] </a:t>
              </a:r>
              <a:endParaRPr lang="ja-JP" altLang="en-US" sz="1200" dirty="0" smtClean="0">
                <a:latin typeface="+mn-ea"/>
              </a:endParaRPr>
            </a:p>
          </p:txBody>
        </p:sp>
      </p:grpSp>
      <p:grpSp>
        <p:nvGrpSpPr>
          <p:cNvPr id="28" name="グループ化 27"/>
          <p:cNvGrpSpPr/>
          <p:nvPr/>
        </p:nvGrpSpPr>
        <p:grpSpPr>
          <a:xfrm>
            <a:off x="611188" y="3176476"/>
            <a:ext cx="7397370" cy="2232248"/>
            <a:chOff x="4675161" y="3286124"/>
            <a:chExt cx="3787775" cy="1143008"/>
          </a:xfrm>
        </p:grpSpPr>
        <p:pic>
          <p:nvPicPr>
            <p:cNvPr id="18" name="Picture 5"/>
            <p:cNvPicPr>
              <a:picLocks noChangeAspect="1" noChangeArrowheads="1"/>
            </p:cNvPicPr>
            <p:nvPr/>
          </p:nvPicPr>
          <p:blipFill>
            <a:blip r:embed="rId4" cstate="print"/>
            <a:srcRect/>
            <a:stretch>
              <a:fillRect/>
            </a:stretch>
          </p:blipFill>
          <p:spPr bwMode="auto">
            <a:xfrm>
              <a:off x="4675161" y="3286124"/>
              <a:ext cx="3787775" cy="843085"/>
            </a:xfrm>
            <a:prstGeom prst="rect">
              <a:avLst/>
            </a:prstGeom>
            <a:noFill/>
            <a:ln w="9525">
              <a:noFill/>
              <a:miter lim="800000"/>
              <a:headEnd/>
              <a:tailEnd/>
            </a:ln>
            <a:effectLst/>
          </p:spPr>
        </p:pic>
        <p:sp>
          <p:nvSpPr>
            <p:cNvPr id="24" name="正方形/長方形 23"/>
            <p:cNvSpPr/>
            <p:nvPr/>
          </p:nvSpPr>
          <p:spPr>
            <a:xfrm>
              <a:off x="5888779" y="4059800"/>
              <a:ext cx="1360538" cy="369332"/>
            </a:xfrm>
            <a:prstGeom prst="rect">
              <a:avLst/>
            </a:prstGeom>
          </p:spPr>
          <p:txBody>
            <a:bodyPr wrap="square" anchor="t">
              <a:spAutoFit/>
            </a:bodyPr>
            <a:lstStyle/>
            <a:p>
              <a:pPr>
                <a:lnSpc>
                  <a:spcPct val="150000"/>
                </a:lnSpc>
              </a:pPr>
              <a:r>
                <a:rPr lang="en-US" altLang="ja-JP" sz="1200" dirty="0" smtClean="0">
                  <a:latin typeface="+mn-ea"/>
                </a:rPr>
                <a:t>[ Opera‍Ver9.5 ] </a:t>
              </a:r>
              <a:endParaRPr lang="ja-JP" altLang="en-US" sz="1200" dirty="0" smtClean="0">
                <a:latin typeface="+mn-ea"/>
              </a:endParaRPr>
            </a:p>
          </p:txBody>
        </p:sp>
      </p:grpSp>
      <p:sp>
        <p:nvSpPr>
          <p:cNvPr id="11" name="タイトル 1"/>
          <p:cNvSpPr txBox="1">
            <a:spLocks/>
          </p:cNvSpPr>
          <p:nvPr/>
        </p:nvSpPr>
        <p:spPr bwMode="auto">
          <a:xfrm>
            <a:off x="6012160" y="214290"/>
            <a:ext cx="3039375" cy="519113"/>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0" cap="none" spc="0" normalizeH="0" baseline="0" noProof="0" dirty="0" smtClean="0">
                <a:ln>
                  <a:noFill/>
                </a:ln>
                <a:solidFill>
                  <a:schemeClr val="bg1"/>
                </a:solidFill>
                <a:effectLst/>
                <a:uLnTx/>
                <a:uFillTx/>
                <a:latin typeface="+mn-ea"/>
                <a:ea typeface="+mn-ea"/>
                <a:cs typeface="+mj-cs"/>
              </a:rPr>
              <a:t>CHAPTER1 WEB</a:t>
            </a:r>
            <a:r>
              <a:rPr kumimoji="1" lang="ja-JP" altLang="en-US" sz="1600" b="0" i="0" u="none" strike="noStrike" kern="0" cap="none" spc="0" normalizeH="0" baseline="0" noProof="0" dirty="0" smtClean="0">
                <a:ln>
                  <a:noFill/>
                </a:ln>
                <a:solidFill>
                  <a:schemeClr val="bg1"/>
                </a:solidFill>
                <a:effectLst/>
                <a:uLnTx/>
                <a:uFillTx/>
                <a:latin typeface="+mn-ea"/>
                <a:ea typeface="+mn-ea"/>
                <a:cs typeface="+mj-cs"/>
              </a:rPr>
              <a:t>の特徴を知ろう        </a:t>
            </a:r>
            <a:endParaRPr kumimoji="1" lang="ja-JP" altLang="en-US" sz="1600" b="0" i="0" u="none" strike="noStrike" kern="0" cap="none" spc="0" normalizeH="0" baseline="0" noProof="0" dirty="0">
              <a:ln>
                <a:noFill/>
              </a:ln>
              <a:solidFill>
                <a:schemeClr val="bg1"/>
              </a:solidFill>
              <a:effectLst/>
              <a:uLnTx/>
              <a:uFillTx/>
              <a:latin typeface="+mn-ea"/>
              <a:ea typeface="+mn-ea"/>
              <a:cs typeface="+mj-cs"/>
            </a:endParaRPr>
          </a:p>
        </p:txBody>
      </p:sp>
      <p:sp>
        <p:nvSpPr>
          <p:cNvPr id="12" name="タイトル 1"/>
          <p:cNvSpPr txBox="1">
            <a:spLocks/>
          </p:cNvSpPr>
          <p:nvPr/>
        </p:nvSpPr>
        <p:spPr bwMode="auto">
          <a:xfrm>
            <a:off x="250825" y="152400"/>
            <a:ext cx="5185271" cy="519113"/>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fontAlgn="base">
              <a:spcBef>
                <a:spcPct val="0"/>
              </a:spcBef>
              <a:spcAft>
                <a:spcPct val="0"/>
              </a:spcAft>
            </a:pPr>
            <a:r>
              <a:rPr lang="en-US" altLang="ja-JP" sz="2800" dirty="0" smtClean="0">
                <a:solidFill>
                  <a:schemeClr val="bg1"/>
                </a:solidFill>
                <a:latin typeface="+mj-ea"/>
                <a:ea typeface="+mj-ea"/>
              </a:rPr>
              <a:t>LESSON1 WEB</a:t>
            </a:r>
            <a:r>
              <a:rPr lang="ja-JP" altLang="en-US" sz="2800" dirty="0">
                <a:solidFill>
                  <a:schemeClr val="bg1"/>
                </a:solidFill>
                <a:latin typeface="+mj-ea"/>
                <a:ea typeface="+mj-ea"/>
              </a:rPr>
              <a:t>ページの</a:t>
            </a:r>
            <a:r>
              <a:rPr lang="ja-JP" altLang="en-US" sz="2800" dirty="0" smtClean="0">
                <a:solidFill>
                  <a:schemeClr val="bg1"/>
                </a:solidFill>
                <a:latin typeface="+mj-ea"/>
                <a:ea typeface="+mj-ea"/>
              </a:rPr>
              <a:t>仕組み</a:t>
            </a:r>
            <a:endParaRPr kumimoji="1" lang="ja-JP" altLang="en-US" sz="2800" b="0" i="0" u="none" strike="noStrike" kern="0" cap="none" spc="0" normalizeH="0" baseline="0" noProof="0" dirty="0" smtClean="0">
              <a:ln>
                <a:noFill/>
              </a:ln>
              <a:solidFill>
                <a:schemeClr val="bg1"/>
              </a:solidFill>
              <a:effectLst/>
              <a:uLnTx/>
              <a:uFillTx/>
              <a:latin typeface="+mj-ea"/>
              <a:ea typeface="+mj-ea"/>
              <a:cs typeface="+mj-cs"/>
            </a:endParaRPr>
          </a:p>
        </p:txBody>
      </p:sp>
      <p:pic>
        <p:nvPicPr>
          <p:cNvPr id="13" name="Picture 3" descr="C:\制作フォルダ\教科書マニュアルPPT化\制作ファイル\作成ファイル\1-4.png"/>
          <p:cNvPicPr>
            <a:picLocks noChangeAspect="1" noChangeArrowheads="1"/>
          </p:cNvPicPr>
          <p:nvPr/>
        </p:nvPicPr>
        <p:blipFill>
          <a:blip r:embed="rId5" cstate="print"/>
          <a:srcRect/>
          <a:stretch>
            <a:fillRect/>
          </a:stretch>
        </p:blipFill>
        <p:spPr bwMode="auto">
          <a:xfrm>
            <a:off x="373064" y="791166"/>
            <a:ext cx="1128310" cy="1138430"/>
          </a:xfrm>
          <a:prstGeom prst="rect">
            <a:avLst/>
          </a:prstGeom>
          <a:noFill/>
        </p:spPr>
      </p:pic>
      <p:grpSp>
        <p:nvGrpSpPr>
          <p:cNvPr id="29" name="グループ化 28"/>
          <p:cNvGrpSpPr/>
          <p:nvPr/>
        </p:nvGrpSpPr>
        <p:grpSpPr>
          <a:xfrm>
            <a:off x="611188" y="3251529"/>
            <a:ext cx="7400142" cy="1977671"/>
            <a:chOff x="571472" y="4572008"/>
            <a:chExt cx="3787775" cy="1012274"/>
          </a:xfrm>
        </p:grpSpPr>
        <p:pic>
          <p:nvPicPr>
            <p:cNvPr id="16" name="Picture 3"/>
            <p:cNvPicPr>
              <a:picLocks noChangeAspect="1" noChangeArrowheads="1"/>
            </p:cNvPicPr>
            <p:nvPr/>
          </p:nvPicPr>
          <p:blipFill>
            <a:blip r:embed="rId6" cstate="print"/>
            <a:srcRect/>
            <a:stretch>
              <a:fillRect/>
            </a:stretch>
          </p:blipFill>
          <p:spPr bwMode="auto">
            <a:xfrm>
              <a:off x="571472" y="4572008"/>
              <a:ext cx="3787775" cy="613379"/>
            </a:xfrm>
            <a:prstGeom prst="rect">
              <a:avLst/>
            </a:prstGeom>
            <a:noFill/>
            <a:ln w="9525">
              <a:noFill/>
              <a:miter lim="800000"/>
              <a:headEnd/>
              <a:tailEnd/>
            </a:ln>
            <a:effectLst/>
          </p:spPr>
        </p:pic>
        <p:sp>
          <p:nvSpPr>
            <p:cNvPr id="22" name="正方形/長方形 21"/>
            <p:cNvSpPr/>
            <p:nvPr/>
          </p:nvSpPr>
          <p:spPr>
            <a:xfrm>
              <a:off x="1179475" y="5214950"/>
              <a:ext cx="2571768" cy="369332"/>
            </a:xfrm>
            <a:prstGeom prst="rect">
              <a:avLst/>
            </a:prstGeom>
          </p:spPr>
          <p:txBody>
            <a:bodyPr wrap="square" anchor="t">
              <a:spAutoFit/>
            </a:bodyPr>
            <a:lstStyle/>
            <a:p>
              <a:pPr>
                <a:lnSpc>
                  <a:spcPct val="150000"/>
                </a:lnSpc>
              </a:pPr>
              <a:r>
                <a:rPr lang="en-US" altLang="ja-JP" sz="1200" dirty="0" smtClean="0">
                  <a:latin typeface="+mn-ea"/>
                </a:rPr>
                <a:t>[</a:t>
              </a:r>
              <a:r>
                <a:rPr lang="ja-JP" altLang="en-US" sz="1200" dirty="0" smtClean="0">
                  <a:latin typeface="+mn-ea"/>
                </a:rPr>
                <a:t> </a:t>
              </a:r>
              <a:r>
                <a:rPr lang="en-US" altLang="ja-JP" sz="1200" dirty="0" smtClean="0">
                  <a:latin typeface="+mn-ea"/>
                </a:rPr>
                <a:t>Microsoft Internet‍ Explorer ‍ver6 ] </a:t>
              </a:r>
              <a:endParaRPr lang="ja-JP" altLang="en-US" sz="1200" dirty="0" smtClean="0">
                <a:latin typeface="+mn-ea"/>
              </a:endParaRPr>
            </a:p>
          </p:txBody>
        </p:sp>
      </p:grpSp>
      <p:grpSp>
        <p:nvGrpSpPr>
          <p:cNvPr id="30" name="グループ化 29"/>
          <p:cNvGrpSpPr/>
          <p:nvPr/>
        </p:nvGrpSpPr>
        <p:grpSpPr>
          <a:xfrm>
            <a:off x="611188" y="3335410"/>
            <a:ext cx="7367588" cy="1656188"/>
            <a:chOff x="4675161" y="4572006"/>
            <a:chExt cx="3867545" cy="869400"/>
          </a:xfrm>
        </p:grpSpPr>
        <p:pic>
          <p:nvPicPr>
            <p:cNvPr id="19" name="Picture 6"/>
            <p:cNvPicPr>
              <a:picLocks noChangeAspect="1" noChangeArrowheads="1"/>
            </p:cNvPicPr>
            <p:nvPr/>
          </p:nvPicPr>
          <p:blipFill>
            <a:blip r:embed="rId7" cstate="print"/>
            <a:srcRect/>
            <a:stretch>
              <a:fillRect/>
            </a:stretch>
          </p:blipFill>
          <p:spPr bwMode="auto">
            <a:xfrm>
              <a:off x="4675161" y="4572006"/>
              <a:ext cx="3867545" cy="390004"/>
            </a:xfrm>
            <a:prstGeom prst="rect">
              <a:avLst/>
            </a:prstGeom>
            <a:noFill/>
            <a:ln w="9525">
              <a:noFill/>
              <a:miter lim="800000"/>
              <a:headEnd/>
              <a:tailEnd/>
            </a:ln>
            <a:effectLst/>
          </p:spPr>
        </p:pic>
        <p:sp>
          <p:nvSpPr>
            <p:cNvPr id="25" name="正方形/長方形 24"/>
            <p:cNvSpPr/>
            <p:nvPr/>
          </p:nvSpPr>
          <p:spPr>
            <a:xfrm>
              <a:off x="5817341" y="5072074"/>
              <a:ext cx="1503414" cy="369332"/>
            </a:xfrm>
            <a:prstGeom prst="rect">
              <a:avLst/>
            </a:prstGeom>
          </p:spPr>
          <p:txBody>
            <a:bodyPr wrap="square" anchor="t">
              <a:spAutoFit/>
            </a:bodyPr>
            <a:lstStyle/>
            <a:p>
              <a:pPr>
                <a:lnSpc>
                  <a:spcPct val="150000"/>
                </a:lnSpc>
              </a:pPr>
              <a:r>
                <a:rPr lang="en-US" altLang="ja-JP" sz="1200" dirty="0" smtClean="0">
                  <a:latin typeface="+mn-ea"/>
                </a:rPr>
                <a:t>[ </a:t>
              </a:r>
              <a:r>
                <a:rPr lang="en-US" altLang="ja-JP" sz="1200" dirty="0" err="1" smtClean="0">
                  <a:latin typeface="+mn-ea"/>
                </a:rPr>
                <a:t>Google‍Chrome</a:t>
              </a:r>
              <a:r>
                <a:rPr lang="en-US" altLang="ja-JP" sz="1200" dirty="0" smtClean="0">
                  <a:latin typeface="+mn-ea"/>
                </a:rPr>
                <a:t> ] </a:t>
              </a:r>
              <a:endParaRPr lang="ja-JP" altLang="en-US" sz="1200" dirty="0" smtClean="0">
                <a:latin typeface="+mn-ea"/>
              </a:endParaRPr>
            </a:p>
          </p:txBody>
        </p:sp>
      </p:grpSp>
      <p:grpSp>
        <p:nvGrpSpPr>
          <p:cNvPr id="31" name="グループ化 30"/>
          <p:cNvGrpSpPr>
            <a:grpSpLocks noChangeAspect="1"/>
          </p:cNvGrpSpPr>
          <p:nvPr/>
        </p:nvGrpSpPr>
        <p:grpSpPr>
          <a:xfrm>
            <a:off x="604704" y="3304679"/>
            <a:ext cx="7370014" cy="1782198"/>
            <a:chOff x="571472" y="5715016"/>
            <a:chExt cx="3787775" cy="915950"/>
          </a:xfrm>
        </p:grpSpPr>
        <p:pic>
          <p:nvPicPr>
            <p:cNvPr id="17" name="Picture 4"/>
            <p:cNvPicPr>
              <a:picLocks noChangeAspect="1" noChangeArrowheads="1"/>
            </p:cNvPicPr>
            <p:nvPr/>
          </p:nvPicPr>
          <p:blipFill>
            <a:blip r:embed="rId8" cstate="print"/>
            <a:srcRect/>
            <a:stretch>
              <a:fillRect/>
            </a:stretch>
          </p:blipFill>
          <p:spPr bwMode="auto">
            <a:xfrm>
              <a:off x="571472" y="5715016"/>
              <a:ext cx="3787775" cy="494885"/>
            </a:xfrm>
            <a:prstGeom prst="rect">
              <a:avLst/>
            </a:prstGeom>
            <a:noFill/>
            <a:ln w="9525">
              <a:noFill/>
              <a:miter lim="800000"/>
              <a:headEnd/>
              <a:tailEnd/>
            </a:ln>
            <a:effectLst/>
          </p:spPr>
        </p:pic>
        <p:sp>
          <p:nvSpPr>
            <p:cNvPr id="23" name="正方形/長方形 22"/>
            <p:cNvSpPr/>
            <p:nvPr/>
          </p:nvSpPr>
          <p:spPr>
            <a:xfrm>
              <a:off x="1483477" y="6261634"/>
              <a:ext cx="1963765" cy="369332"/>
            </a:xfrm>
            <a:prstGeom prst="rect">
              <a:avLst/>
            </a:prstGeom>
          </p:spPr>
          <p:txBody>
            <a:bodyPr wrap="square" anchor="t">
              <a:spAutoFit/>
            </a:bodyPr>
            <a:lstStyle/>
            <a:p>
              <a:pPr>
                <a:lnSpc>
                  <a:spcPct val="150000"/>
                </a:lnSpc>
              </a:pPr>
              <a:r>
                <a:rPr lang="en-US" altLang="ja-JP" sz="1200" dirty="0" smtClean="0">
                  <a:latin typeface="+mn-ea"/>
                </a:rPr>
                <a:t>[ Mozilla‍ Firefox‍ ver3.0.1 ] </a:t>
              </a:r>
              <a:endParaRPr lang="ja-JP" altLang="en-US" sz="1200" dirty="0" smtClean="0">
                <a:latin typeface="+mn-ea"/>
              </a:endParaRPr>
            </a:p>
          </p:txBody>
        </p:sp>
      </p:grpSp>
      <p:grpSp>
        <p:nvGrpSpPr>
          <p:cNvPr id="32" name="グループ化 31"/>
          <p:cNvGrpSpPr>
            <a:grpSpLocks noChangeAspect="1"/>
          </p:cNvGrpSpPr>
          <p:nvPr/>
        </p:nvGrpSpPr>
        <p:grpSpPr>
          <a:xfrm>
            <a:off x="611187" y="3212976"/>
            <a:ext cx="7396884" cy="1788695"/>
            <a:chOff x="4675161" y="5715016"/>
            <a:chExt cx="3787775" cy="915950"/>
          </a:xfrm>
        </p:grpSpPr>
        <p:sp>
          <p:nvSpPr>
            <p:cNvPr id="26" name="正方形/長方形 25"/>
            <p:cNvSpPr/>
            <p:nvPr/>
          </p:nvSpPr>
          <p:spPr>
            <a:xfrm>
              <a:off x="5826467" y="6261634"/>
              <a:ext cx="1485163" cy="369332"/>
            </a:xfrm>
            <a:prstGeom prst="rect">
              <a:avLst/>
            </a:prstGeom>
          </p:spPr>
          <p:txBody>
            <a:bodyPr wrap="square" anchor="t">
              <a:spAutoFit/>
            </a:bodyPr>
            <a:lstStyle/>
            <a:p>
              <a:pPr>
                <a:lnSpc>
                  <a:spcPct val="150000"/>
                </a:lnSpc>
              </a:pPr>
              <a:r>
                <a:rPr lang="en-US" altLang="ja-JP" sz="1200" dirty="0" smtClean="0">
                  <a:latin typeface="+mn-ea"/>
                </a:rPr>
                <a:t>[ Safari‍ver3.1.2  ] </a:t>
              </a:r>
              <a:endParaRPr lang="ja-JP" altLang="en-US" sz="1200" dirty="0" smtClean="0">
                <a:latin typeface="+mn-ea"/>
              </a:endParaRPr>
            </a:p>
          </p:txBody>
        </p:sp>
        <p:pic>
          <p:nvPicPr>
            <p:cNvPr id="20" name="Picture 7"/>
            <p:cNvPicPr>
              <a:picLocks noChangeAspect="1" noChangeArrowheads="1"/>
            </p:cNvPicPr>
            <p:nvPr/>
          </p:nvPicPr>
          <p:blipFill>
            <a:blip r:embed="rId9" cstate="print"/>
            <a:srcRect/>
            <a:stretch>
              <a:fillRect/>
            </a:stretch>
          </p:blipFill>
          <p:spPr bwMode="auto">
            <a:xfrm>
              <a:off x="4675161" y="5715016"/>
              <a:ext cx="3787775" cy="610111"/>
            </a:xfrm>
            <a:prstGeom prst="rect">
              <a:avLst/>
            </a:prstGeom>
            <a:noFill/>
            <a:ln w="9525">
              <a:noFill/>
              <a:miter lim="800000"/>
              <a:headEnd/>
              <a:tailEnd/>
            </a:ln>
            <a:effectLst/>
          </p:spPr>
        </p:pic>
      </p:grpSp>
      <p:sp>
        <p:nvSpPr>
          <p:cNvPr id="34" name="タイトル 14"/>
          <p:cNvSpPr>
            <a:spLocks noGrp="1"/>
          </p:cNvSpPr>
          <p:nvPr>
            <p:ph type="title"/>
          </p:nvPr>
        </p:nvSpPr>
        <p:spPr>
          <a:xfrm>
            <a:off x="1403648" y="1196752"/>
            <a:ext cx="6768752" cy="603448"/>
          </a:xfrm>
        </p:spPr>
        <p:txBody>
          <a:bodyPr/>
          <a:lstStyle/>
          <a:p>
            <a:pPr rtl="0" eaLnBrk="1" latinLnBrk="0" hangingPunct="1"/>
            <a:r>
              <a:rPr kumimoji="1" lang="ja-JP" altLang="ja-JP" sz="3200" kern="1200" dirty="0" smtClean="0">
                <a:solidFill>
                  <a:schemeClr val="tx1"/>
                </a:solidFill>
                <a:latin typeface="小塚ゴシック Pro B"/>
                <a:ea typeface="小塚ゴシック Pro B"/>
                <a:cs typeface="+mn-cs"/>
              </a:rPr>
              <a:t>ブラウザの種類</a:t>
            </a:r>
            <a:r>
              <a:rPr kumimoji="1" lang="en-US" altLang="ja-JP" sz="3200" kern="1200" dirty="0" smtClean="0">
                <a:solidFill>
                  <a:schemeClr val="tx1"/>
                </a:solidFill>
                <a:latin typeface="小塚ゴシック Pro B"/>
                <a:ea typeface="小塚ゴシック Pro B"/>
                <a:cs typeface="+mn-cs"/>
              </a:rPr>
              <a:t> 2</a:t>
            </a:r>
            <a:endParaRPr lang="ja-JP" altLang="ja-JP"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fade">
                                      <p:cBhvr>
                                        <p:cTn id="11" dur="500"/>
                                        <p:tgtEl>
                                          <p:spTgt spid="27"/>
                                        </p:tgtEl>
                                      </p:cBhvr>
                                    </p:animEffect>
                                  </p:childTnLst>
                                </p:cTn>
                              </p:par>
                            </p:childTnLst>
                          </p:cTn>
                        </p:par>
                        <p:par>
                          <p:cTn id="12" fill="hold">
                            <p:stCondLst>
                              <p:cond delay="1000"/>
                            </p:stCondLst>
                            <p:childTnLst>
                              <p:par>
                                <p:cTn id="13" presetID="49" presetClass="path" presetSubtype="0" accel="50000" decel="50000" fill="hold" nodeType="afterEffect">
                                  <p:stCondLst>
                                    <p:cond delay="0"/>
                                  </p:stCondLst>
                                  <p:childTnLst>
                                    <p:animMotion origin="layout" path="M -4.16667E-6 -1.55679E-6 L -0.20763 -0.04187 " pathEditMode="relative" rAng="0" ptsTypes="AA">
                                      <p:cBhvr>
                                        <p:cTn id="14" dur="1000" fill="hold"/>
                                        <p:tgtEl>
                                          <p:spTgt spid="27"/>
                                        </p:tgtEl>
                                        <p:attrNameLst>
                                          <p:attrName>ppt_x</p:attrName>
                                          <p:attrName>ppt_y</p:attrName>
                                        </p:attrNameLst>
                                      </p:cBhvr>
                                      <p:rCtr x="-104" y="-21"/>
                                    </p:animMotion>
                                  </p:childTnLst>
                                </p:cTn>
                              </p:par>
                              <p:par>
                                <p:cTn id="15" presetID="6" presetClass="emph" presetSubtype="0" fill="hold" nodeType="withEffect">
                                  <p:stCondLst>
                                    <p:cond delay="0"/>
                                  </p:stCondLst>
                                  <p:childTnLst>
                                    <p:animScale>
                                      <p:cBhvr>
                                        <p:cTn id="16" dur="1000" fill="hold"/>
                                        <p:tgtEl>
                                          <p:spTgt spid="27"/>
                                        </p:tgtEl>
                                      </p:cBhvr>
                                      <p:by x="50000" y="50000"/>
                                    </p:animScale>
                                  </p:childTnLst>
                                </p:cTn>
                              </p:par>
                            </p:childTnLst>
                          </p:cTn>
                        </p:par>
                        <p:par>
                          <p:cTn id="17" fill="hold">
                            <p:stCondLst>
                              <p:cond delay="2000"/>
                            </p:stCondLst>
                            <p:childTnLst>
                              <p:par>
                                <p:cTn id="18" presetID="10" presetClass="entr" presetSubtype="0" fill="hold" nodeType="afterEffect">
                                  <p:stCondLst>
                                    <p:cond delay="0"/>
                                  </p:stCondLst>
                                  <p:childTnLst>
                                    <p:set>
                                      <p:cBhvr>
                                        <p:cTn id="19" dur="1" fill="hold">
                                          <p:stCondLst>
                                            <p:cond delay="0"/>
                                          </p:stCondLst>
                                        </p:cTn>
                                        <p:tgtEl>
                                          <p:spTgt spid="28"/>
                                        </p:tgtEl>
                                        <p:attrNameLst>
                                          <p:attrName>style.visibility</p:attrName>
                                        </p:attrNameLst>
                                      </p:cBhvr>
                                      <p:to>
                                        <p:strVal val="visible"/>
                                      </p:to>
                                    </p:set>
                                    <p:animEffect transition="in" filter="fade">
                                      <p:cBhvr>
                                        <p:cTn id="20" dur="500"/>
                                        <p:tgtEl>
                                          <p:spTgt spid="28"/>
                                        </p:tgtEl>
                                      </p:cBhvr>
                                    </p:animEffect>
                                  </p:childTnLst>
                                </p:cTn>
                              </p:par>
                            </p:childTnLst>
                          </p:cTn>
                        </p:par>
                        <p:par>
                          <p:cTn id="21" fill="hold">
                            <p:stCondLst>
                              <p:cond delay="2500"/>
                            </p:stCondLst>
                            <p:childTnLst>
                              <p:par>
                                <p:cTn id="22" presetID="6" presetClass="emph" presetSubtype="0" fill="hold" nodeType="afterEffect">
                                  <p:stCondLst>
                                    <p:cond delay="0"/>
                                  </p:stCondLst>
                                  <p:childTnLst>
                                    <p:animScale>
                                      <p:cBhvr>
                                        <p:cTn id="23" dur="1000" fill="hold"/>
                                        <p:tgtEl>
                                          <p:spTgt spid="28"/>
                                        </p:tgtEl>
                                      </p:cBhvr>
                                      <p:by x="50000" y="50000"/>
                                    </p:animScale>
                                  </p:childTnLst>
                                </p:cTn>
                              </p:par>
                              <p:par>
                                <p:cTn id="24" presetID="49" presetClass="path" presetSubtype="0" accel="50000" decel="50000" fill="hold" nodeType="withEffect">
                                  <p:stCondLst>
                                    <p:cond delay="0"/>
                                  </p:stCondLst>
                                  <p:childTnLst>
                                    <p:animMotion origin="layout" path="M -4.16667E-6 -1.55679E-6 L 0.24132 -0.04187 " pathEditMode="relative" rAng="0" ptsTypes="AA">
                                      <p:cBhvr>
                                        <p:cTn id="25" dur="1000" fill="hold"/>
                                        <p:tgtEl>
                                          <p:spTgt spid="28"/>
                                        </p:tgtEl>
                                        <p:attrNameLst>
                                          <p:attrName>ppt_x</p:attrName>
                                          <p:attrName>ppt_y</p:attrName>
                                        </p:attrNameLst>
                                      </p:cBhvr>
                                      <p:rCtr x="121" y="-21"/>
                                    </p:animMotion>
                                  </p:childTnLst>
                                </p:cTn>
                              </p:par>
                            </p:childTnLst>
                          </p:cTn>
                        </p:par>
                        <p:par>
                          <p:cTn id="26" fill="hold">
                            <p:stCondLst>
                              <p:cond delay="3500"/>
                            </p:stCondLst>
                            <p:childTnLst>
                              <p:par>
                                <p:cTn id="27" presetID="10" presetClass="entr" presetSubtype="0" fill="hold" nodeType="after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fade">
                                      <p:cBhvr>
                                        <p:cTn id="29" dur="500"/>
                                        <p:tgtEl>
                                          <p:spTgt spid="29"/>
                                        </p:tgtEl>
                                      </p:cBhvr>
                                    </p:animEffect>
                                  </p:childTnLst>
                                </p:cTn>
                              </p:par>
                            </p:childTnLst>
                          </p:cTn>
                        </p:par>
                        <p:par>
                          <p:cTn id="30" fill="hold">
                            <p:stCondLst>
                              <p:cond delay="4000"/>
                            </p:stCondLst>
                            <p:childTnLst>
                              <p:par>
                                <p:cTn id="31" presetID="6" presetClass="emph" presetSubtype="0" fill="hold" nodeType="afterEffect">
                                  <p:stCondLst>
                                    <p:cond delay="0"/>
                                  </p:stCondLst>
                                  <p:childTnLst>
                                    <p:animScale>
                                      <p:cBhvr>
                                        <p:cTn id="32" dur="1000" fill="hold"/>
                                        <p:tgtEl>
                                          <p:spTgt spid="29"/>
                                        </p:tgtEl>
                                      </p:cBhvr>
                                      <p:by x="50000" y="50000"/>
                                    </p:animScale>
                                  </p:childTnLst>
                                </p:cTn>
                              </p:par>
                              <p:par>
                                <p:cTn id="33" presetID="49" presetClass="path" presetSubtype="0" accel="50000" decel="50000" fill="hold" nodeType="withEffect">
                                  <p:stCondLst>
                                    <p:cond delay="0"/>
                                  </p:stCondLst>
                                  <p:childTnLst>
                                    <p:animMotion origin="layout" path="M 2.22222E-6 2.031E-6 L -0.20781 0.1337 " pathEditMode="relative" rAng="0" ptsTypes="AA">
                                      <p:cBhvr>
                                        <p:cTn id="34" dur="1000" fill="hold"/>
                                        <p:tgtEl>
                                          <p:spTgt spid="29"/>
                                        </p:tgtEl>
                                        <p:attrNameLst>
                                          <p:attrName>ppt_x</p:attrName>
                                          <p:attrName>ppt_y</p:attrName>
                                        </p:attrNameLst>
                                      </p:cBhvr>
                                      <p:rCtr x="-104" y="67"/>
                                    </p:animMotion>
                                  </p:childTnLst>
                                </p:cTn>
                              </p:par>
                            </p:childTnLst>
                          </p:cTn>
                        </p:par>
                        <p:par>
                          <p:cTn id="35" fill="hold">
                            <p:stCondLst>
                              <p:cond delay="5000"/>
                            </p:stCondLst>
                            <p:childTnLst>
                              <p:par>
                                <p:cTn id="36" presetID="10" presetClass="entr" presetSubtype="0" fill="hold" nodeType="after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fade">
                                      <p:cBhvr>
                                        <p:cTn id="38" dur="500"/>
                                        <p:tgtEl>
                                          <p:spTgt spid="30"/>
                                        </p:tgtEl>
                                      </p:cBhvr>
                                    </p:animEffect>
                                  </p:childTnLst>
                                </p:cTn>
                              </p:par>
                            </p:childTnLst>
                          </p:cTn>
                        </p:par>
                        <p:par>
                          <p:cTn id="39" fill="hold">
                            <p:stCondLst>
                              <p:cond delay="5500"/>
                            </p:stCondLst>
                            <p:childTnLst>
                              <p:par>
                                <p:cTn id="40" presetID="6" presetClass="emph" presetSubtype="0" fill="hold" nodeType="afterEffect">
                                  <p:stCondLst>
                                    <p:cond delay="0"/>
                                  </p:stCondLst>
                                  <p:childTnLst>
                                    <p:animScale>
                                      <p:cBhvr>
                                        <p:cTn id="41" dur="1000" fill="hold"/>
                                        <p:tgtEl>
                                          <p:spTgt spid="30"/>
                                        </p:tgtEl>
                                      </p:cBhvr>
                                      <p:by x="50000" y="50000"/>
                                    </p:animScale>
                                  </p:childTnLst>
                                </p:cTn>
                              </p:par>
                              <p:par>
                                <p:cTn id="42" presetID="49" presetClass="path" presetSubtype="0" accel="50000" decel="50000" fill="hold" nodeType="withEffect">
                                  <p:stCondLst>
                                    <p:cond delay="0"/>
                                  </p:stCondLst>
                                  <p:childTnLst>
                                    <p:animMotion origin="layout" path="M 1.94444E-6 -3.24774E-6 L 0.24305 0.14504 " pathEditMode="relative" rAng="0" ptsTypes="AA">
                                      <p:cBhvr>
                                        <p:cTn id="43" dur="1000" fill="hold"/>
                                        <p:tgtEl>
                                          <p:spTgt spid="30"/>
                                        </p:tgtEl>
                                        <p:attrNameLst>
                                          <p:attrName>ppt_x</p:attrName>
                                          <p:attrName>ppt_y</p:attrName>
                                        </p:attrNameLst>
                                      </p:cBhvr>
                                      <p:rCtr x="122" y="72"/>
                                    </p:animMotion>
                                  </p:childTnLst>
                                </p:cTn>
                              </p:par>
                            </p:childTnLst>
                          </p:cTn>
                        </p:par>
                        <p:par>
                          <p:cTn id="44" fill="hold">
                            <p:stCondLst>
                              <p:cond delay="6500"/>
                            </p:stCondLst>
                            <p:childTnLst>
                              <p:par>
                                <p:cTn id="45" presetID="10" presetClass="entr" presetSubtype="0" fill="hold" nodeType="after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fade">
                                      <p:cBhvr>
                                        <p:cTn id="47" dur="500"/>
                                        <p:tgtEl>
                                          <p:spTgt spid="31"/>
                                        </p:tgtEl>
                                      </p:cBhvr>
                                    </p:animEffect>
                                  </p:childTnLst>
                                </p:cTn>
                              </p:par>
                            </p:childTnLst>
                          </p:cTn>
                        </p:par>
                        <p:par>
                          <p:cTn id="48" fill="hold">
                            <p:stCondLst>
                              <p:cond delay="7000"/>
                            </p:stCondLst>
                            <p:childTnLst>
                              <p:par>
                                <p:cTn id="49" presetID="6" presetClass="emph" presetSubtype="0" fill="hold" nodeType="afterEffect">
                                  <p:stCondLst>
                                    <p:cond delay="0"/>
                                  </p:stCondLst>
                                  <p:childTnLst>
                                    <p:animScale>
                                      <p:cBhvr>
                                        <p:cTn id="50" dur="1000" fill="hold"/>
                                        <p:tgtEl>
                                          <p:spTgt spid="31"/>
                                        </p:tgtEl>
                                      </p:cBhvr>
                                      <p:by x="50000" y="50000"/>
                                    </p:animScale>
                                  </p:childTnLst>
                                </p:cTn>
                              </p:par>
                              <p:par>
                                <p:cTn id="51" presetID="56" presetClass="path" presetSubtype="0" accel="50000" decel="50000" fill="hold" nodeType="withEffect">
                                  <p:stCondLst>
                                    <p:cond delay="0"/>
                                  </p:stCondLst>
                                  <p:childTnLst>
                                    <p:animMotion origin="layout" path="M 2.77778E-6 -9.85427E-7 L -0.20538 0.27643 " pathEditMode="relative" rAng="0" ptsTypes="AA">
                                      <p:cBhvr>
                                        <p:cTn id="52" dur="1000" fill="hold"/>
                                        <p:tgtEl>
                                          <p:spTgt spid="31"/>
                                        </p:tgtEl>
                                        <p:attrNameLst>
                                          <p:attrName>ppt_x</p:attrName>
                                          <p:attrName>ppt_y</p:attrName>
                                        </p:attrNameLst>
                                      </p:cBhvr>
                                      <p:rCtr x="-103" y="138"/>
                                    </p:animMotion>
                                  </p:childTnLst>
                                </p:cTn>
                              </p:par>
                            </p:childTnLst>
                          </p:cTn>
                        </p:par>
                        <p:par>
                          <p:cTn id="53" fill="hold">
                            <p:stCondLst>
                              <p:cond delay="8000"/>
                            </p:stCondLst>
                            <p:childTnLst>
                              <p:par>
                                <p:cTn id="54" presetID="10" presetClass="entr" presetSubtype="0" fill="hold" nodeType="afterEffect">
                                  <p:stCondLst>
                                    <p:cond delay="0"/>
                                  </p:stCondLst>
                                  <p:childTnLst>
                                    <p:set>
                                      <p:cBhvr>
                                        <p:cTn id="55" dur="1" fill="hold">
                                          <p:stCondLst>
                                            <p:cond delay="0"/>
                                          </p:stCondLst>
                                        </p:cTn>
                                        <p:tgtEl>
                                          <p:spTgt spid="32"/>
                                        </p:tgtEl>
                                        <p:attrNameLst>
                                          <p:attrName>style.visibility</p:attrName>
                                        </p:attrNameLst>
                                      </p:cBhvr>
                                      <p:to>
                                        <p:strVal val="visible"/>
                                      </p:to>
                                    </p:set>
                                    <p:animEffect transition="in" filter="fade">
                                      <p:cBhvr>
                                        <p:cTn id="56" dur="500"/>
                                        <p:tgtEl>
                                          <p:spTgt spid="32"/>
                                        </p:tgtEl>
                                      </p:cBhvr>
                                    </p:animEffect>
                                  </p:childTnLst>
                                </p:cTn>
                              </p:par>
                            </p:childTnLst>
                          </p:cTn>
                        </p:par>
                        <p:par>
                          <p:cTn id="57" fill="hold">
                            <p:stCondLst>
                              <p:cond delay="8500"/>
                            </p:stCondLst>
                            <p:childTnLst>
                              <p:par>
                                <p:cTn id="58" presetID="6" presetClass="emph" presetSubtype="0" fill="hold" nodeType="afterEffect">
                                  <p:stCondLst>
                                    <p:cond delay="0"/>
                                  </p:stCondLst>
                                  <p:childTnLst>
                                    <p:animScale>
                                      <p:cBhvr>
                                        <p:cTn id="59" dur="1000" fill="hold"/>
                                        <p:tgtEl>
                                          <p:spTgt spid="32"/>
                                        </p:tgtEl>
                                      </p:cBhvr>
                                      <p:by x="50000" y="50000"/>
                                    </p:animScale>
                                  </p:childTnLst>
                                </p:cTn>
                              </p:par>
                              <p:par>
                                <p:cTn id="60" presetID="49" presetClass="path" presetSubtype="0" accel="50000" decel="50000" fill="hold" nodeType="withEffect">
                                  <p:stCondLst>
                                    <p:cond delay="0"/>
                                  </p:stCondLst>
                                  <p:childTnLst>
                                    <p:animMotion origin="layout" path="M -5.55556E-7 2.98173E-6 L 0.24149 0.28938 " pathEditMode="relative" rAng="0" ptsTypes="AA">
                                      <p:cBhvr>
                                        <p:cTn id="61" dur="1000" fill="hold"/>
                                        <p:tgtEl>
                                          <p:spTgt spid="32"/>
                                        </p:tgtEl>
                                        <p:attrNameLst>
                                          <p:attrName>ppt_x</p:attrName>
                                          <p:attrName>ppt_y</p:attrName>
                                        </p:attrNameLst>
                                      </p:cBhvr>
                                      <p:rCtr x="121" y="145"/>
                                    </p:animMotion>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33"/>
                                        </p:tgtEl>
                                        <p:attrNameLst>
                                          <p:attrName>style.visibility</p:attrName>
                                        </p:attrNameLst>
                                      </p:cBhvr>
                                      <p:to>
                                        <p:strVal val="visible"/>
                                      </p:to>
                                    </p:set>
                                    <p:animEffect transition="in" filter="fade">
                                      <p:cBhvr>
                                        <p:cTn id="66" dur="2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0" y="0"/>
            <a:ext cx="9144000" cy="6858000"/>
          </a:xfrm>
          <a:prstGeom prst="rect">
            <a:avLst/>
          </a:prstGeom>
          <a:solidFill>
            <a:schemeClr val="accent1">
              <a:lumMod val="9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タイトル 1"/>
          <p:cNvSpPr txBox="1">
            <a:spLocks/>
          </p:cNvSpPr>
          <p:nvPr/>
        </p:nvSpPr>
        <p:spPr bwMode="auto">
          <a:xfrm>
            <a:off x="2483769" y="2709416"/>
            <a:ext cx="3672408" cy="935608"/>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algn="ctr" fontAlgn="base">
              <a:spcBef>
                <a:spcPct val="0"/>
              </a:spcBef>
              <a:spcAft>
                <a:spcPct val="0"/>
              </a:spcAft>
            </a:pPr>
            <a:r>
              <a:rPr lang="en-US" altLang="ja-JP" sz="2800" dirty="0" smtClean="0">
                <a:solidFill>
                  <a:schemeClr val="bg1"/>
                </a:solidFill>
                <a:latin typeface="+mj-ea"/>
                <a:ea typeface="+mj-ea"/>
              </a:rPr>
              <a:t>WEB</a:t>
            </a:r>
            <a:r>
              <a:rPr lang="ja-JP" altLang="en-US" sz="2800" dirty="0" smtClean="0">
                <a:solidFill>
                  <a:schemeClr val="bg1"/>
                </a:solidFill>
                <a:latin typeface="+mj-ea"/>
                <a:ea typeface="+mj-ea"/>
              </a:rPr>
              <a:t>サイト制作</a:t>
            </a:r>
            <a:endParaRPr kumimoji="1" lang="ja-JP" altLang="en-US" sz="2800" i="0" u="none" strike="noStrike" kern="0" cap="none" spc="0" normalizeH="0" baseline="0" noProof="0" dirty="0" smtClean="0">
              <a:ln>
                <a:noFill/>
              </a:ln>
              <a:solidFill>
                <a:schemeClr val="bg1"/>
              </a:solidFill>
              <a:effectLst/>
              <a:uLnTx/>
              <a:uFillTx/>
              <a:latin typeface="+mj-ea"/>
              <a:ea typeface="+mj-ea"/>
              <a:cs typeface="+mj-cs"/>
            </a:endParaRPr>
          </a:p>
        </p:txBody>
      </p:sp>
      <p:sp>
        <p:nvSpPr>
          <p:cNvPr id="29" name="タイトル 1"/>
          <p:cNvSpPr txBox="1">
            <a:spLocks/>
          </p:cNvSpPr>
          <p:nvPr/>
        </p:nvSpPr>
        <p:spPr bwMode="auto">
          <a:xfrm>
            <a:off x="2483769" y="3284984"/>
            <a:ext cx="3672408" cy="467804"/>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algn="ctr" fontAlgn="base">
              <a:spcBef>
                <a:spcPct val="0"/>
              </a:spcBef>
              <a:spcAft>
                <a:spcPct val="0"/>
              </a:spcAft>
            </a:pPr>
            <a:r>
              <a:rPr lang="en-US" altLang="ja-JP" sz="1400" noProof="0" dirty="0" smtClean="0">
                <a:solidFill>
                  <a:schemeClr val="bg1"/>
                </a:solidFill>
                <a:latin typeface="+mn-ea"/>
              </a:rPr>
              <a:t>HOW  TO  CREAT  WEB  SITES</a:t>
            </a:r>
            <a:endParaRPr kumimoji="1" lang="ja-JP" altLang="en-US" sz="1400" b="0" i="0" u="none" strike="noStrike" kern="0" cap="none" spc="0" normalizeH="0" baseline="0" noProof="0" dirty="0" smtClean="0">
              <a:ln>
                <a:noFill/>
              </a:ln>
              <a:solidFill>
                <a:schemeClr val="bg1"/>
              </a:solidFill>
              <a:effectLst/>
              <a:uLnTx/>
              <a:uFillTx/>
              <a:latin typeface="+mn-ea"/>
              <a:cs typeface="+mj-cs"/>
            </a:endParaRPr>
          </a:p>
        </p:txBody>
      </p:sp>
      <p:sp>
        <p:nvSpPr>
          <p:cNvPr id="5" name="タイトル 4"/>
          <p:cNvSpPr>
            <a:spLocks noGrp="1"/>
          </p:cNvSpPr>
          <p:nvPr>
            <p:ph type="title"/>
          </p:nvPr>
        </p:nvSpPr>
        <p:spPr/>
        <p:txBody>
          <a:bodyPr/>
          <a:lstStyle/>
          <a:p>
            <a:r>
              <a:rPr kumimoji="1" lang="en-US" altLang="ja-JP" dirty="0" smtClean="0"/>
              <a:t>END</a:t>
            </a:r>
            <a:endParaRPr kumimoji="1" lang="ja-JP" altLang="en-US" dirty="0"/>
          </a:p>
        </p:txBody>
      </p:sp>
      <p:sp>
        <p:nvSpPr>
          <p:cNvPr id="6" name="テキスト ボックス 5"/>
          <p:cNvSpPr txBox="1"/>
          <p:nvPr/>
        </p:nvSpPr>
        <p:spPr>
          <a:xfrm>
            <a:off x="5580112" y="6021288"/>
            <a:ext cx="3312368" cy="584775"/>
          </a:xfrm>
          <a:prstGeom prst="rect">
            <a:avLst/>
          </a:prstGeom>
          <a:noFill/>
        </p:spPr>
        <p:txBody>
          <a:bodyPr wrap="square" rtlCol="0">
            <a:spAutoFit/>
          </a:bodyPr>
          <a:lstStyle/>
          <a:p>
            <a:pPr algn="r"/>
            <a:r>
              <a:rPr kumimoji="1" lang="en-US" altLang="ja-JP" sz="3200" dirty="0" smtClean="0">
                <a:solidFill>
                  <a:schemeClr val="bg1"/>
                </a:solidFill>
                <a:latin typeface="+mn-ea"/>
              </a:rPr>
              <a:t>SAMPLE</a:t>
            </a:r>
            <a:endParaRPr kumimoji="1" lang="ja-JP" altLang="en-US" sz="3200" dirty="0">
              <a:solidFill>
                <a:schemeClr val="bg1"/>
              </a:solidFill>
              <a:latin typeface="+mn-e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tml2">
  <a:themeElements>
    <a:clrScheme name="">
      <a:dk1>
        <a:srgbClr val="000000"/>
      </a:dk1>
      <a:lt1>
        <a:srgbClr val="FFFFFF"/>
      </a:lt1>
      <a:dk2>
        <a:srgbClr val="000000"/>
      </a:dk2>
      <a:lt2>
        <a:srgbClr val="080808"/>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Arial"/>
        <a:ea typeface="小塚ゴシック Pro M"/>
        <a:cs typeface=""/>
      </a:majorFont>
      <a:minorFont>
        <a:latin typeface="Arial"/>
        <a:ea typeface="小塚ゴシック Pro 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テーマ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テーマ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テーマ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テーマ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テーマ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テーマ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テーマ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html2</Template>
  <TotalTime>2757</TotalTime>
  <Words>379</Words>
  <Application>Microsoft Office PowerPoint</Application>
  <PresentationFormat>画面に合わせる (4:3)</PresentationFormat>
  <Paragraphs>55</Paragraphs>
  <Slides>6</Slides>
  <Notes>6</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html2</vt:lpstr>
      <vt:lpstr>WEBサイト制作 （基礎）</vt:lpstr>
      <vt:lpstr>インターネットとWWWサービス</vt:lpstr>
      <vt:lpstr>情報を発信する</vt:lpstr>
      <vt:lpstr>ブラウザの種類 1</vt:lpstr>
      <vt:lpstr>ブラウザの種類 2</vt:lpstr>
      <vt:lpstr>END</vt:lpstr>
    </vt:vector>
  </TitlesOfParts>
  <Company>logoswaren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WEBサイト制作 （基礎）</dc:title>
  <dc:creator>高橋</dc:creator>
  <cp:lastModifiedBy>con1</cp:lastModifiedBy>
  <cp:revision>210</cp:revision>
  <dcterms:created xsi:type="dcterms:W3CDTF">2010-04-26T01:47:49Z</dcterms:created>
  <dcterms:modified xsi:type="dcterms:W3CDTF">2012-03-21T01:36:01Z</dcterms:modified>
</cp:coreProperties>
</file>